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88" r:id="rId7"/>
    <p:sldId id="290" r:id="rId8"/>
    <p:sldId id="289" r:id="rId9"/>
    <p:sldId id="285" r:id="rId10"/>
    <p:sldId id="286" r:id="rId11"/>
    <p:sldId id="282" r:id="rId12"/>
    <p:sldId id="284" r:id="rId13"/>
    <p:sldId id="281" r:id="rId14"/>
    <p:sldId id="262" r:id="rId15"/>
    <p:sldId id="268" r:id="rId16"/>
    <p:sldId id="269" r:id="rId17"/>
    <p:sldId id="271" r:id="rId18"/>
    <p:sldId id="270" r:id="rId19"/>
    <p:sldId id="291" r:id="rId20"/>
    <p:sldId id="292" r:id="rId21"/>
    <p:sldId id="276" r:id="rId22"/>
    <p:sldId id="278" r:id="rId23"/>
    <p:sldId id="279" r:id="rId24"/>
    <p:sldId id="280" r:id="rId25"/>
    <p:sldId id="293" r:id="rId26"/>
    <p:sldId id="267" r:id="rId27"/>
  </p:sldIdLst>
  <p:sldSz cx="9144000" cy="5143500" type="screen16x9"/>
  <p:notesSz cx="6858000" cy="9144000"/>
  <p:embeddedFontLst>
    <p:embeddedFont>
      <p:font typeface="Maven Pro" panose="020B0604020202020204" charset="0"/>
      <p:regular r:id="rId29"/>
      <p:bold r:id="rId30"/>
    </p:embeddedFont>
    <p:embeddedFont>
      <p:font typeface="Nunito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697" autoAdjust="0"/>
  </p:normalViewPr>
  <p:slideViewPr>
    <p:cSldViewPr snapToGrid="0">
      <p:cViewPr varScale="1">
        <p:scale>
          <a:sx n="108" d="100"/>
          <a:sy n="108" d="100"/>
        </p:scale>
        <p:origin x="726" y="4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Chavez" userId="038e4213cff75048" providerId="LiveId" clId="{420C21C6-4EF3-4264-8CFA-8153351A976B}"/>
    <pc:docChg chg="undo custSel modSld">
      <pc:chgData name="Andrew Chavez" userId="038e4213cff75048" providerId="LiveId" clId="{420C21C6-4EF3-4264-8CFA-8153351A976B}" dt="2022-11-03T03:22:34.007" v="107" actId="20577"/>
      <pc:docMkLst>
        <pc:docMk/>
      </pc:docMkLst>
      <pc:sldChg chg="modNotesTx">
        <pc:chgData name="Andrew Chavez" userId="038e4213cff75048" providerId="LiveId" clId="{420C21C6-4EF3-4264-8CFA-8153351A976B}" dt="2022-11-03T03:21:35.919" v="98" actId="20577"/>
        <pc:sldMkLst>
          <pc:docMk/>
          <pc:sldMk cId="0" sldId="256"/>
        </pc:sldMkLst>
      </pc:sldChg>
      <pc:sldChg chg="modNotesTx">
        <pc:chgData name="Andrew Chavez" userId="038e4213cff75048" providerId="LiveId" clId="{420C21C6-4EF3-4264-8CFA-8153351A976B}" dt="2022-11-03T03:21:40.529" v="99" actId="20577"/>
        <pc:sldMkLst>
          <pc:docMk/>
          <pc:sldMk cId="0" sldId="257"/>
        </pc:sldMkLst>
      </pc:sldChg>
      <pc:sldChg chg="modNotesTx">
        <pc:chgData name="Andrew Chavez" userId="038e4213cff75048" providerId="LiveId" clId="{420C21C6-4EF3-4264-8CFA-8153351A976B}" dt="2022-11-03T03:21:44.619" v="100" actId="20577"/>
        <pc:sldMkLst>
          <pc:docMk/>
          <pc:sldMk cId="0" sldId="258"/>
        </pc:sldMkLst>
      </pc:sldChg>
      <pc:sldChg chg="modNotesTx">
        <pc:chgData name="Andrew Chavez" userId="038e4213cff75048" providerId="LiveId" clId="{420C21C6-4EF3-4264-8CFA-8153351A976B}" dt="2022-11-03T03:22:02.587" v="102" actId="20577"/>
        <pc:sldMkLst>
          <pc:docMk/>
          <pc:sldMk cId="0" sldId="262"/>
        </pc:sldMkLst>
      </pc:sldChg>
      <pc:sldChg chg="modNotesTx">
        <pc:chgData name="Andrew Chavez" userId="038e4213cff75048" providerId="LiveId" clId="{420C21C6-4EF3-4264-8CFA-8153351A976B}" dt="2022-11-03T03:22:34.007" v="107" actId="20577"/>
        <pc:sldMkLst>
          <pc:docMk/>
          <pc:sldMk cId="0" sldId="267"/>
        </pc:sldMkLst>
      </pc:sldChg>
      <pc:sldChg chg="modNotesTx">
        <pc:chgData name="Andrew Chavez" userId="038e4213cff75048" providerId="LiveId" clId="{420C21C6-4EF3-4264-8CFA-8153351A976B}" dt="2022-11-03T03:22:05.168" v="103" actId="20577"/>
        <pc:sldMkLst>
          <pc:docMk/>
          <pc:sldMk cId="0" sldId="268"/>
        </pc:sldMkLst>
      </pc:sldChg>
      <pc:sldChg chg="modNotesTx">
        <pc:chgData name="Andrew Chavez" userId="038e4213cff75048" providerId="LiveId" clId="{420C21C6-4EF3-4264-8CFA-8153351A976B}" dt="2022-11-03T03:21:24.159" v="97" actId="20577"/>
        <pc:sldMkLst>
          <pc:docMk/>
          <pc:sldMk cId="0" sldId="269"/>
        </pc:sldMkLst>
      </pc:sldChg>
      <pc:sldChg chg="modNotesTx">
        <pc:chgData name="Andrew Chavez" userId="038e4213cff75048" providerId="LiveId" clId="{420C21C6-4EF3-4264-8CFA-8153351A976B}" dt="2022-11-03T03:22:13.972" v="106" actId="20577"/>
        <pc:sldMkLst>
          <pc:docMk/>
          <pc:sldMk cId="0" sldId="270"/>
        </pc:sldMkLst>
      </pc:sldChg>
      <pc:sldChg chg="modNotesTx">
        <pc:chgData name="Andrew Chavez" userId="038e4213cff75048" providerId="LiveId" clId="{420C21C6-4EF3-4264-8CFA-8153351A976B}" dt="2022-11-03T03:22:10.925" v="105" actId="20577"/>
        <pc:sldMkLst>
          <pc:docMk/>
          <pc:sldMk cId="0" sldId="271"/>
        </pc:sldMkLst>
      </pc:sldChg>
      <pc:sldChg chg="modNotesTx">
        <pc:chgData name="Andrew Chavez" userId="038e4213cff75048" providerId="LiveId" clId="{420C21C6-4EF3-4264-8CFA-8153351A976B}" dt="2022-11-03T03:21:52.666" v="101" actId="20577"/>
        <pc:sldMkLst>
          <pc:docMk/>
          <pc:sldMk cId="3627063618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6d6e94f9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6d6e94f9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8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6d6e94f9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6d6e94f9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31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6d6e94f9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6d6e94f9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275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76d6e94f9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76d6e94f9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2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6d6e94f9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76d6e94f9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2a5bb381e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2a5bb381e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2a5bb381e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2a5bb381e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2a5bb381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2a5bb381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23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1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88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379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120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13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6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1008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106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701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7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42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609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94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979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macondo\Desktop\datasci\00_final_project\Final-Project\04_models\figures\songs_audio_3features_k4_3d.html" TargetMode="External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emf"/><Relationship Id="rId5" Type="http://schemas.openxmlformats.org/officeDocument/2006/relationships/hyperlink" Target="file:///\\Users\macondo\Desktop\datasci\00_final_project\Final-Project\04_models\figures\songs_alldata_k6_3d.html" TargetMode="Externa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macondo\Desktop\datasci\00_final_project\Final-Project\04_models\figures\metalvspop_audio_k2_3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emf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Team II Project</a:t>
            </a:r>
            <a:endParaRPr sz="48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700" y="1605875"/>
            <a:ext cx="85206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Audio Feature Analysis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November 2nd, 2022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Andrew Chavez</a:t>
            </a:r>
            <a:br>
              <a:rPr lang="en" sz="1400" dirty="0"/>
            </a:br>
            <a:r>
              <a:rPr lang="en" sz="1400" dirty="0"/>
              <a:t>Sandy Cisneros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Ben Johnson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Steven Vitulli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Ariana Wilson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412BF-6940-AEB6-01F5-CA054301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23" y="3994693"/>
            <a:ext cx="3759153" cy="1025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A8B3ED-C789-B374-5ADB-EF197EFEF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044" y="2609897"/>
            <a:ext cx="1981910" cy="1319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AA5-795E-095C-E8B4-8D26F4C5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750" y="176200"/>
            <a:ext cx="7030500" cy="1415325"/>
          </a:xfrm>
        </p:spPr>
        <p:txBody>
          <a:bodyPr/>
          <a:lstStyle/>
          <a:p>
            <a:pPr algn="ctr"/>
            <a:r>
              <a:rPr lang="en-US" dirty="0"/>
              <a:t>An Initial Dive into the Data: </a:t>
            </a:r>
            <a:br>
              <a:rPr lang="en-US" dirty="0"/>
            </a:br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99F795-57E1-2E76-97F8-D94CBD759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9D9FC4A-8D5C-3C0B-E619-62225C16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06" y="1254108"/>
            <a:ext cx="7189036" cy="37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0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AA5-795E-095C-E8B4-8D26F4C5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518" y="98925"/>
            <a:ext cx="3943764" cy="999300"/>
          </a:xfrm>
        </p:spPr>
        <p:txBody>
          <a:bodyPr>
            <a:normAutofit/>
          </a:bodyPr>
          <a:lstStyle/>
          <a:p>
            <a:r>
              <a:rPr lang="en-US" dirty="0"/>
              <a:t>Top Artists by Genre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1D385-4700-516E-77EC-EFF870BD7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99F795-57E1-2E76-97F8-D94CBD7597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99EDFDBF-3C37-524D-B027-B2C2CF56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00" y="1098225"/>
            <a:ext cx="7323429" cy="37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9AA5-795E-095C-E8B4-8D26F4C5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733" y="0"/>
            <a:ext cx="2967949" cy="999300"/>
          </a:xfrm>
        </p:spPr>
        <p:txBody>
          <a:bodyPr/>
          <a:lstStyle/>
          <a:p>
            <a:pPr algn="ctr"/>
            <a:r>
              <a:rPr lang="en-US" dirty="0"/>
              <a:t>Chart Toppers!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D76B7-FC3F-5DCB-291B-16D27C0EC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3800" y="1277471"/>
            <a:ext cx="7030500" cy="3254179"/>
          </a:xfrm>
        </p:spPr>
        <p:txBody>
          <a:bodyPr/>
          <a:lstStyle/>
          <a:p>
            <a:r>
              <a:rPr lang="en-US" dirty="0"/>
              <a:t>Artists Who Dominated Their Genre</a:t>
            </a:r>
          </a:p>
          <a:p>
            <a:r>
              <a:rPr lang="en-US" dirty="0"/>
              <a:t>Some overlap as some artists crossed over to multiple genres</a:t>
            </a:r>
          </a:p>
          <a:p>
            <a:r>
              <a:rPr lang="en-US" dirty="0"/>
              <a:t>Cardi B– Songbird of Our Generation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27933DDC-E9D1-CDA0-6A51-363193258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36" y="2437201"/>
            <a:ext cx="2607945" cy="1990344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76231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/>
          <p:nvPr/>
        </p:nvSpPr>
        <p:spPr>
          <a:xfrm>
            <a:off x="621650" y="444050"/>
            <a:ext cx="873300" cy="858600"/>
          </a:xfrm>
          <a:prstGeom prst="ellipse">
            <a:avLst/>
          </a:prstGeom>
          <a:solidFill>
            <a:srgbClr val="8DD8D3">
              <a:alpha val="5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19"/>
          <p:cNvSpPr txBox="1">
            <a:spLocks noGrp="1"/>
          </p:cNvSpPr>
          <p:nvPr>
            <p:ph type="title"/>
          </p:nvPr>
        </p:nvSpPr>
        <p:spPr>
          <a:xfrm>
            <a:off x="1431925" y="121684"/>
            <a:ext cx="628015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>
              <a:lnSpc>
                <a:spcPct val="75000"/>
              </a:lnSpc>
              <a:buSzPct val="155555"/>
            </a:pPr>
            <a:r>
              <a:rPr lang="en-US" dirty="0"/>
              <a:t>A Deeper Dive into Audio Features</a:t>
            </a:r>
            <a:br>
              <a:rPr lang="en" dirty="0"/>
            </a:br>
            <a:endParaRPr sz="1800" dirty="0"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340" name="Google Shape;340;p19"/>
          <p:cNvSpPr txBox="1"/>
          <p:nvPr/>
        </p:nvSpPr>
        <p:spPr>
          <a:xfrm>
            <a:off x="1494950" y="591484"/>
            <a:ext cx="657705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" sz="180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Do popular songs have a commonality in audio features? </a:t>
            </a:r>
          </a:p>
        </p:txBody>
      </p:sp>
      <p:pic>
        <p:nvPicPr>
          <p:cNvPr id="343" name="Google Shape;3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92" y="1351128"/>
            <a:ext cx="8235741" cy="351446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/>
          <p:cNvSpPr txBox="1"/>
          <p:nvPr/>
        </p:nvSpPr>
        <p:spPr>
          <a:xfrm rot="16200000">
            <a:off x="-94181" y="1510311"/>
            <a:ext cx="1245440" cy="57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Danceability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6875" y="3885494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Tempo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3856" y="2433250"/>
            <a:ext cx="89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Energy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96875" y="3158675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Loudness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56400" y="4835723"/>
            <a:ext cx="145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Month of Week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174" y="0"/>
            <a:ext cx="5215349" cy="5868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Trends within Audio Features</a:t>
            </a:r>
          </a:p>
        </p:txBody>
      </p:sp>
      <p:pic>
        <p:nvPicPr>
          <p:cNvPr id="4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037" y="802875"/>
            <a:ext cx="7802366" cy="421950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1CCE69-19BC-9FAD-801A-18E1CF58D2F0}"/>
              </a:ext>
            </a:extLst>
          </p:cNvPr>
          <p:cNvSpPr txBox="1"/>
          <p:nvPr/>
        </p:nvSpPr>
        <p:spPr>
          <a:xfrm rot="16200000">
            <a:off x="548317" y="877729"/>
            <a:ext cx="1245440" cy="57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Danceability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DAE637-A86C-8F4B-3242-0A1E6BE29F9A}"/>
              </a:ext>
            </a:extLst>
          </p:cNvPr>
          <p:cNvSpPr txBox="1"/>
          <p:nvPr/>
        </p:nvSpPr>
        <p:spPr>
          <a:xfrm rot="16200000">
            <a:off x="429829" y="3349435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Tempo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570A8-5A31-D755-74C4-4AA04148EE65}"/>
              </a:ext>
            </a:extLst>
          </p:cNvPr>
          <p:cNvSpPr txBox="1"/>
          <p:nvPr/>
        </p:nvSpPr>
        <p:spPr>
          <a:xfrm rot="16200000">
            <a:off x="556314" y="1794615"/>
            <a:ext cx="89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7C277-A51B-FA88-DB6C-E1470CF0AE84}"/>
              </a:ext>
            </a:extLst>
          </p:cNvPr>
          <p:cNvSpPr txBox="1"/>
          <p:nvPr/>
        </p:nvSpPr>
        <p:spPr>
          <a:xfrm rot="16200000">
            <a:off x="429828" y="2713525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latin typeface="+mj-lt"/>
              </a:rPr>
              <a:t>Acoustic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D965A-2346-C636-91B1-86C80818A67C}"/>
              </a:ext>
            </a:extLst>
          </p:cNvPr>
          <p:cNvSpPr txBox="1"/>
          <p:nvPr/>
        </p:nvSpPr>
        <p:spPr>
          <a:xfrm rot="16200000">
            <a:off x="457228" y="4051211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latin typeface="+mj-lt"/>
              </a:rPr>
              <a:t>Valence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407" y="0"/>
            <a:ext cx="4834501" cy="8536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Trends within Audio Features</a:t>
            </a:r>
          </a:p>
        </p:txBody>
      </p:sp>
      <p:pic>
        <p:nvPicPr>
          <p:cNvPr id="4" name="Google Shape;3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52" y="803151"/>
            <a:ext cx="7709012" cy="425517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DD70C-D48F-B58F-6B07-521FCE9FA878}"/>
              </a:ext>
            </a:extLst>
          </p:cNvPr>
          <p:cNvSpPr txBox="1"/>
          <p:nvPr/>
        </p:nvSpPr>
        <p:spPr>
          <a:xfrm rot="16200000">
            <a:off x="548317" y="877729"/>
            <a:ext cx="1245440" cy="57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Danceability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91CA5-2E13-50D6-DA98-CB3C64E763AE}"/>
              </a:ext>
            </a:extLst>
          </p:cNvPr>
          <p:cNvSpPr txBox="1"/>
          <p:nvPr/>
        </p:nvSpPr>
        <p:spPr>
          <a:xfrm rot="16200000">
            <a:off x="429829" y="3349435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Tempo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D7CC9-AB7F-E5F7-ED05-D80C77DEDA35}"/>
              </a:ext>
            </a:extLst>
          </p:cNvPr>
          <p:cNvSpPr txBox="1"/>
          <p:nvPr/>
        </p:nvSpPr>
        <p:spPr>
          <a:xfrm rot="16200000">
            <a:off x="556314" y="1794615"/>
            <a:ext cx="89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1DFA9-C970-9BF1-A3BF-F246FEF79E39}"/>
              </a:ext>
            </a:extLst>
          </p:cNvPr>
          <p:cNvSpPr txBox="1"/>
          <p:nvPr/>
        </p:nvSpPr>
        <p:spPr>
          <a:xfrm rot="16200000">
            <a:off x="429828" y="2713525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latin typeface="+mj-lt"/>
              </a:rPr>
              <a:t>Acoustic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502EB1-AB83-27B1-5B5E-E64B87C2556E}"/>
              </a:ext>
            </a:extLst>
          </p:cNvPr>
          <p:cNvSpPr txBox="1"/>
          <p:nvPr/>
        </p:nvSpPr>
        <p:spPr>
          <a:xfrm rot="16200000">
            <a:off x="457228" y="4051211"/>
            <a:ext cx="115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latin typeface="+mj-lt"/>
              </a:rPr>
              <a:t>Valence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/>
          <p:nvPr/>
        </p:nvSpPr>
        <p:spPr>
          <a:xfrm>
            <a:off x="621650" y="444050"/>
            <a:ext cx="873300" cy="858600"/>
          </a:xfrm>
          <a:prstGeom prst="ellipse">
            <a:avLst/>
          </a:prstGeom>
          <a:solidFill>
            <a:srgbClr val="8DD8D3">
              <a:alpha val="5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 txBox="1">
            <a:spLocks noGrp="1"/>
          </p:cNvSpPr>
          <p:nvPr>
            <p:ph type="title"/>
          </p:nvPr>
        </p:nvSpPr>
        <p:spPr>
          <a:xfrm>
            <a:off x="1963987" y="81504"/>
            <a:ext cx="5216025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 dirty="0"/>
              <a:t>Audio Features in Top 3 Songs</a:t>
            </a:r>
            <a:br>
              <a:rPr lang="en" dirty="0"/>
            </a:br>
            <a:endParaRPr sz="1800" dirty="0"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353" name="Google Shape;353;p20"/>
          <p:cNvSpPr txBox="1"/>
          <p:nvPr/>
        </p:nvSpPr>
        <p:spPr>
          <a:xfrm>
            <a:off x="1827062" y="641857"/>
            <a:ext cx="548987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Do audio features have a pattern with each other?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5475" y="1802344"/>
            <a:ext cx="2353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Danceability vs Energy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6786" y="1803184"/>
            <a:ext cx="2864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Danceability vs Acousticness </a:t>
            </a:r>
          </a:p>
        </p:txBody>
      </p:sp>
      <p:pic>
        <p:nvPicPr>
          <p:cNvPr id="10" name="Google Shape;3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19" y="2149522"/>
            <a:ext cx="4204355" cy="2884611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50" name="AutoShape 2" descr="top 3 97 to 22 danc vs e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52" name="AutoShape 4" descr="top 3 97 to 22 danc vs e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Google Shape;3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990" y="2149522"/>
            <a:ext cx="4204355" cy="288461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/>
          <p:nvPr/>
        </p:nvSpPr>
        <p:spPr>
          <a:xfrm>
            <a:off x="621650" y="444050"/>
            <a:ext cx="873300" cy="858600"/>
          </a:xfrm>
          <a:prstGeom prst="ellipse">
            <a:avLst/>
          </a:prstGeom>
          <a:solidFill>
            <a:srgbClr val="8DD8D3">
              <a:alpha val="56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7860" y="2333213"/>
            <a:ext cx="4114800" cy="2514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0" name="Google Shape;35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42" y="1433687"/>
            <a:ext cx="3900630" cy="2514599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20"/>
          <p:cNvSpPr txBox="1">
            <a:spLocks noGrp="1"/>
          </p:cNvSpPr>
          <p:nvPr>
            <p:ph type="title"/>
          </p:nvPr>
        </p:nvSpPr>
        <p:spPr>
          <a:xfrm>
            <a:off x="1263280" y="10260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 dirty="0"/>
              <a:t>Audio Features in Top 3 Songs</a:t>
            </a:r>
            <a:br>
              <a:rPr lang="en" dirty="0"/>
            </a:br>
            <a:endParaRPr sz="1800" dirty="0"/>
          </a:p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sp>
        <p:nvSpPr>
          <p:cNvPr id="353" name="Google Shape;353;p20"/>
          <p:cNvSpPr txBox="1"/>
          <p:nvPr/>
        </p:nvSpPr>
        <p:spPr>
          <a:xfrm>
            <a:off x="2043658" y="654667"/>
            <a:ext cx="570141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Maven Pro"/>
                <a:ea typeface="Maven Pro"/>
                <a:cs typeface="Maven Pro"/>
                <a:sym typeface="Maven Pro"/>
              </a:rPr>
              <a:t>Do audio features have a pattern with each other?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824214" y="2531657"/>
            <a:ext cx="1799052" cy="31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2414" y="4835723"/>
            <a:ext cx="19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Acousticness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9282" y="3925434"/>
            <a:ext cx="191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Loudness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B05F38-D032-334F-00BF-9A249737CB1D}"/>
              </a:ext>
            </a:extLst>
          </p:cNvPr>
          <p:cNvSpPr txBox="1"/>
          <p:nvPr/>
        </p:nvSpPr>
        <p:spPr>
          <a:xfrm rot="16200000">
            <a:off x="3879004" y="3431182"/>
            <a:ext cx="1799052" cy="31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ven Pro" charset="0"/>
                <a:cs typeface="Arial"/>
                <a:sym typeface="Arial"/>
              </a:rPr>
              <a:t>Energy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486A4E-EE32-E337-6F36-668F927B6505}"/>
              </a:ext>
            </a:extLst>
          </p:cNvPr>
          <p:cNvSpPr/>
          <p:nvPr/>
        </p:nvSpPr>
        <p:spPr>
          <a:xfrm>
            <a:off x="509954" y="764931"/>
            <a:ext cx="800100" cy="580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FA768-AF6E-BDE3-41A8-4B5177A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86" y="89567"/>
            <a:ext cx="5829300" cy="999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ML Model: k-means clustering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F38614-B9AE-57BE-1CB1-8B6B53699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33"/>
          <a:stretch/>
        </p:blipFill>
        <p:spPr>
          <a:xfrm>
            <a:off x="136883" y="2745972"/>
            <a:ext cx="1992173" cy="230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0F155D-AAE8-A7CA-8FE9-66087797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3" y="2125720"/>
            <a:ext cx="1992173" cy="543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C569C-FBB5-25A2-7C20-59DF58D347D0}"/>
              </a:ext>
            </a:extLst>
          </p:cNvPr>
          <p:cNvSpPr txBox="1"/>
          <p:nvPr/>
        </p:nvSpPr>
        <p:spPr>
          <a:xfrm>
            <a:off x="362433" y="879533"/>
            <a:ext cx="1383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unito" pitchFamily="2" charset="77"/>
              </a:rPr>
              <a:t>chart data</a:t>
            </a:r>
          </a:p>
          <a:p>
            <a:pPr algn="ctr"/>
            <a:r>
              <a:rPr lang="en-US" b="1" dirty="0">
                <a:latin typeface="Nunito" pitchFamily="2" charset="77"/>
              </a:rPr>
              <a:t>+</a:t>
            </a:r>
          </a:p>
          <a:p>
            <a:pPr algn="ctr"/>
            <a:r>
              <a:rPr lang="en-US" b="1" dirty="0">
                <a:latin typeface="Nunito" pitchFamily="2" charset="77"/>
              </a:rPr>
              <a:t>audio features</a:t>
            </a:r>
          </a:p>
          <a:p>
            <a:pPr algn="ctr"/>
            <a:r>
              <a:rPr lang="en-US" b="1" dirty="0">
                <a:latin typeface="Nunito" pitchFamily="2" charset="77"/>
              </a:rPr>
              <a:t>+ </a:t>
            </a:r>
          </a:p>
          <a:p>
            <a:pPr algn="ctr"/>
            <a:r>
              <a:rPr lang="en-US" b="1" dirty="0">
                <a:latin typeface="Nunito" pitchFamily="2" charset="77"/>
              </a:rPr>
              <a:t>genres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80A65C3-BB67-AF1B-E422-410178106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399"/>
          <a:stretch/>
        </p:blipFill>
        <p:spPr>
          <a:xfrm>
            <a:off x="3273461" y="2301889"/>
            <a:ext cx="2313201" cy="23932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CF6C0B-D6EA-8993-66C9-9B6B4E512E97}"/>
              </a:ext>
            </a:extLst>
          </p:cNvPr>
          <p:cNvCxnSpPr>
            <a:cxnSpLocks/>
          </p:cNvCxnSpPr>
          <p:nvPr/>
        </p:nvCxnSpPr>
        <p:spPr>
          <a:xfrm>
            <a:off x="2062522" y="1327650"/>
            <a:ext cx="7686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6FFD1C-FCFB-7B5B-050B-F5B6FBD5DEFF}"/>
              </a:ext>
            </a:extLst>
          </p:cNvPr>
          <p:cNvSpPr txBox="1"/>
          <p:nvPr/>
        </p:nvSpPr>
        <p:spPr>
          <a:xfrm>
            <a:off x="3260274" y="987254"/>
            <a:ext cx="2565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Dimensionality reduction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C35E13-F2B9-91C5-3F5B-2519ECB955EC}"/>
              </a:ext>
            </a:extLst>
          </p:cNvPr>
          <p:cNvCxnSpPr>
            <a:cxnSpLocks/>
          </p:cNvCxnSpPr>
          <p:nvPr/>
        </p:nvCxnSpPr>
        <p:spPr>
          <a:xfrm>
            <a:off x="5825400" y="1327650"/>
            <a:ext cx="7686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409B89-B845-548B-BB64-57BA26035936}"/>
              </a:ext>
            </a:extLst>
          </p:cNvPr>
          <p:cNvSpPr txBox="1"/>
          <p:nvPr/>
        </p:nvSpPr>
        <p:spPr>
          <a:xfrm>
            <a:off x="7127072" y="108886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unito" pitchFamily="2" charset="77"/>
              </a:rPr>
              <a:t>k-means cluster</a:t>
            </a:r>
          </a:p>
          <a:p>
            <a:pPr algn="ctr"/>
            <a:r>
              <a:rPr lang="en-US" b="1" dirty="0">
                <a:latin typeface="Nunito" pitchFamily="2" charset="77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114CF-4D03-22ED-1156-0070AE005366}"/>
              </a:ext>
            </a:extLst>
          </p:cNvPr>
          <p:cNvSpPr/>
          <p:nvPr/>
        </p:nvSpPr>
        <p:spPr>
          <a:xfrm>
            <a:off x="362433" y="1327650"/>
            <a:ext cx="1383713" cy="7214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EB6130-BDEC-C8CD-A77B-684A724707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24" t="11184" r="31069" b="13715"/>
          <a:stretch/>
        </p:blipFill>
        <p:spPr>
          <a:xfrm>
            <a:off x="6433924" y="2125720"/>
            <a:ext cx="2710076" cy="25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6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486A4E-EE32-E337-6F36-668F927B6505}"/>
              </a:ext>
            </a:extLst>
          </p:cNvPr>
          <p:cNvSpPr/>
          <p:nvPr/>
        </p:nvSpPr>
        <p:spPr>
          <a:xfrm>
            <a:off x="509954" y="764931"/>
            <a:ext cx="800100" cy="580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FA768-AF6E-BDE3-41A8-4B5177A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386" y="89567"/>
            <a:ext cx="5829300" cy="9993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ML Model: k-means 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C569C-FBB5-25A2-7C20-59DF58D347D0}"/>
              </a:ext>
            </a:extLst>
          </p:cNvPr>
          <p:cNvSpPr txBox="1"/>
          <p:nvPr/>
        </p:nvSpPr>
        <p:spPr>
          <a:xfrm>
            <a:off x="362433" y="879533"/>
            <a:ext cx="13837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unito" pitchFamily="2" charset="77"/>
              </a:rPr>
              <a:t>chart data</a:t>
            </a:r>
          </a:p>
          <a:p>
            <a:pPr algn="ctr"/>
            <a:r>
              <a:rPr lang="en-US" b="1" dirty="0">
                <a:latin typeface="Nunito" pitchFamily="2" charset="77"/>
              </a:rPr>
              <a:t>+</a:t>
            </a:r>
          </a:p>
          <a:p>
            <a:pPr algn="ctr"/>
            <a:r>
              <a:rPr lang="en-US" b="1" dirty="0">
                <a:latin typeface="Nunito" pitchFamily="2" charset="77"/>
              </a:rPr>
              <a:t>audio features</a:t>
            </a:r>
          </a:p>
          <a:p>
            <a:pPr algn="ctr"/>
            <a:r>
              <a:rPr lang="en-US" b="1" dirty="0">
                <a:latin typeface="Nunito" pitchFamily="2" charset="77"/>
              </a:rPr>
              <a:t>+ </a:t>
            </a:r>
          </a:p>
          <a:p>
            <a:pPr algn="ctr"/>
            <a:r>
              <a:rPr lang="en-US" b="1" dirty="0">
                <a:latin typeface="Nunito" pitchFamily="2" charset="77"/>
              </a:rPr>
              <a:t>genres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CF6C0B-D6EA-8993-66C9-9B6B4E512E97}"/>
              </a:ext>
            </a:extLst>
          </p:cNvPr>
          <p:cNvCxnSpPr>
            <a:cxnSpLocks/>
          </p:cNvCxnSpPr>
          <p:nvPr/>
        </p:nvCxnSpPr>
        <p:spPr>
          <a:xfrm>
            <a:off x="2062522" y="1327650"/>
            <a:ext cx="7686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6FFD1C-FCFB-7B5B-050B-F5B6FBD5DEFF}"/>
              </a:ext>
            </a:extLst>
          </p:cNvPr>
          <p:cNvSpPr txBox="1"/>
          <p:nvPr/>
        </p:nvSpPr>
        <p:spPr>
          <a:xfrm>
            <a:off x="3260274" y="987254"/>
            <a:ext cx="25651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Dimensionality reduction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C35E13-F2B9-91C5-3F5B-2519ECB955EC}"/>
              </a:ext>
            </a:extLst>
          </p:cNvPr>
          <p:cNvCxnSpPr>
            <a:cxnSpLocks/>
          </p:cNvCxnSpPr>
          <p:nvPr/>
        </p:nvCxnSpPr>
        <p:spPr>
          <a:xfrm>
            <a:off x="5825400" y="1327650"/>
            <a:ext cx="76860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409B89-B845-548B-BB64-57BA26035936}"/>
              </a:ext>
            </a:extLst>
          </p:cNvPr>
          <p:cNvSpPr txBox="1"/>
          <p:nvPr/>
        </p:nvSpPr>
        <p:spPr>
          <a:xfrm>
            <a:off x="7127072" y="108886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Nunito" pitchFamily="2" charset="77"/>
              </a:rPr>
              <a:t>k-means cluster</a:t>
            </a:r>
          </a:p>
          <a:p>
            <a:pPr algn="ctr"/>
            <a:r>
              <a:rPr lang="en-US" b="1" dirty="0">
                <a:latin typeface="Nunito" pitchFamily="2" charset="77"/>
              </a:rPr>
              <a:t>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114CF-4D03-22ED-1156-0070AE005366}"/>
              </a:ext>
            </a:extLst>
          </p:cNvPr>
          <p:cNvSpPr/>
          <p:nvPr/>
        </p:nvSpPr>
        <p:spPr>
          <a:xfrm>
            <a:off x="362433" y="1327650"/>
            <a:ext cx="1383713" cy="7214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21C9D-2CEB-BA41-4DC3-1C7E0F128654}"/>
              </a:ext>
            </a:extLst>
          </p:cNvPr>
          <p:cNvSpPr txBox="1"/>
          <p:nvPr/>
        </p:nvSpPr>
        <p:spPr>
          <a:xfrm>
            <a:off x="1054289" y="2839048"/>
            <a:ext cx="6506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Nunito" pitchFamily="2" charset="77"/>
              </a:rPr>
              <a:t>8 different models</a:t>
            </a:r>
          </a:p>
          <a:p>
            <a:endParaRPr lang="en-US" b="1" dirty="0">
              <a:latin typeface="Nunito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Nunito" pitchFamily="2" charset="77"/>
              </a:rPr>
              <a:t>Are there any identifiable patterns in the way Top 40 singles vary?</a:t>
            </a:r>
          </a:p>
          <a:p>
            <a:pPr marL="342900" indent="-342900">
              <a:buFont typeface="+mj-lt"/>
              <a:buAutoNum type="arabicPeriod"/>
            </a:pPr>
            <a:endParaRPr lang="en-US" sz="800" b="1" dirty="0">
              <a:latin typeface="Nunito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Nunito" pitchFamily="2" charset="77"/>
              </a:rPr>
              <a:t>How do the audio profiles of different genres differ from one another?</a:t>
            </a:r>
          </a:p>
        </p:txBody>
      </p:sp>
    </p:spTree>
    <p:extLst>
      <p:ext uri="{BB962C8B-B14F-4D97-AF65-F5344CB8AC3E}">
        <p14:creationId xmlns:p14="http://schemas.microsoft.com/office/powerpoint/2010/main" val="323852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3697442" y="-57474"/>
            <a:ext cx="1749116" cy="758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Synopsis 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238864" y="700547"/>
            <a:ext cx="7551174" cy="436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Why we chose this topic?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Music is an important part of our culture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000" dirty="0"/>
              <a:t>No matter the different tastes in genre, it’s something that most people enjoy universally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Our team sought out to determine if: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1. Do popular ‘Top 40’ songs have any commonality and/or trends in audio features? 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2. Are we able to distinguish between different genres by their audio features alone?</a:t>
            </a:r>
          </a:p>
          <a:p>
            <a:pPr marL="228600" indent="-228600"/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82C77-22FA-06D9-2EE8-6233CC65A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" y="3826791"/>
            <a:ext cx="1677988" cy="1192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707A6-3A3E-7BCC-4DAD-13AECA4A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427" y="3826791"/>
            <a:ext cx="1677988" cy="119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CD446D-9327-06F6-15E8-7F9108DAA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933" y="3826791"/>
            <a:ext cx="1749116" cy="1192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CF5FA-E7DC-7C98-A932-CE29ED90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67" y="3826791"/>
            <a:ext cx="1749116" cy="11921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D3B9D-BD7B-4FDB-1DF8-62516B428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201" y="3837582"/>
            <a:ext cx="1677988" cy="11849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title"/>
          </p:nvPr>
        </p:nvSpPr>
        <p:spPr>
          <a:xfrm>
            <a:off x="1303800" y="616184"/>
            <a:ext cx="7677968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>
                    <a:lumMod val="50000"/>
                  </a:schemeClr>
                </a:solidFill>
                <a:latin typeface="Nunito" pitchFamily="2" charset="77"/>
              </a:rPr>
              <a:t>Audio features (sometimes) define clusters, genres never do</a:t>
            </a:r>
            <a:endParaRPr sz="1600" dirty="0">
              <a:solidFill>
                <a:schemeClr val="bg2">
                  <a:lumMod val="50000"/>
                </a:schemeClr>
              </a:solidFill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8A90B-4202-93E0-B5D1-D3DBA37B2017}"/>
              </a:ext>
            </a:extLst>
          </p:cNvPr>
          <p:cNvSpPr txBox="1"/>
          <p:nvPr/>
        </p:nvSpPr>
        <p:spPr>
          <a:xfrm>
            <a:off x="615462" y="835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6C865124-BB02-37A5-2ACD-ED2C635F4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51" t="17328" r="28266" b="10222"/>
          <a:stretch/>
        </p:blipFill>
        <p:spPr>
          <a:xfrm>
            <a:off x="2664458" y="1499297"/>
            <a:ext cx="3815084" cy="3415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A24B1C-2C36-5A5E-E2C4-23498B2E67DE}"/>
              </a:ext>
            </a:extLst>
          </p:cNvPr>
          <p:cNvSpPr/>
          <p:nvPr/>
        </p:nvSpPr>
        <p:spPr>
          <a:xfrm>
            <a:off x="2508206" y="1352615"/>
            <a:ext cx="419631" cy="10828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1">
            <a:hlinkClick r:id="rId5" action="ppaction://hlinkfile"/>
            <a:extLst>
              <a:ext uri="{FF2B5EF4-FFF2-40B4-BE49-F238E27FC236}">
                <a16:creationId xmlns:a16="http://schemas.microsoft.com/office/drawing/2014/main" id="{3178B684-FFBA-F5D3-B5B5-D5077FDA21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07" t="12366" b="13426"/>
          <a:stretch/>
        </p:blipFill>
        <p:spPr>
          <a:xfrm>
            <a:off x="6684858" y="1778591"/>
            <a:ext cx="737838" cy="28838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BE71A2-4ECF-90C4-6BD0-84B70E4CE8FB}"/>
              </a:ext>
            </a:extLst>
          </p:cNvPr>
          <p:cNvSpPr txBox="1"/>
          <p:nvPr/>
        </p:nvSpPr>
        <p:spPr>
          <a:xfrm>
            <a:off x="509954" y="188132"/>
            <a:ext cx="7637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Nunito" pitchFamily="2" charset="77"/>
              </a:rPr>
              <a:t>1.  Are there any identifiable patterns in the way Top 40 singles vary?</a:t>
            </a:r>
          </a:p>
          <a:p>
            <a:endParaRPr lang="en-US" sz="1800" dirty="0"/>
          </a:p>
        </p:txBody>
      </p:sp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05C65775-15C1-7C7C-CA53-1A7C8F63B6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29" t="12495" r="79916" b="56647"/>
          <a:stretch/>
        </p:blipFill>
        <p:spPr>
          <a:xfrm>
            <a:off x="1303800" y="1778591"/>
            <a:ext cx="999091" cy="1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B8A90B-4202-93E0-B5D1-D3DBA37B2017}"/>
              </a:ext>
            </a:extLst>
          </p:cNvPr>
          <p:cNvSpPr txBox="1"/>
          <p:nvPr/>
        </p:nvSpPr>
        <p:spPr>
          <a:xfrm>
            <a:off x="615462" y="835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8FF25F-4F64-975D-83AA-A02EC02AE8DC}"/>
              </a:ext>
            </a:extLst>
          </p:cNvPr>
          <p:cNvGrpSpPr/>
          <p:nvPr/>
        </p:nvGrpSpPr>
        <p:grpSpPr>
          <a:xfrm>
            <a:off x="457200" y="1274895"/>
            <a:ext cx="3874730" cy="3033336"/>
            <a:chOff x="239485" y="1740280"/>
            <a:chExt cx="3874730" cy="303333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A26EE50-6206-C2EA-0173-BC1E2C782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9485" y="2190463"/>
              <a:ext cx="3874730" cy="258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64D04C-78FA-520F-46CF-369F82DEB375}"/>
                </a:ext>
              </a:extLst>
            </p:cNvPr>
            <p:cNvSpPr txBox="1"/>
            <p:nvPr/>
          </p:nvSpPr>
          <p:spPr>
            <a:xfrm>
              <a:off x="1554724" y="1740280"/>
              <a:ext cx="1244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DANCE POP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683F71-0942-65CC-41B1-0F421526E6B9}"/>
              </a:ext>
            </a:extLst>
          </p:cNvPr>
          <p:cNvSpPr txBox="1"/>
          <p:nvPr/>
        </p:nvSpPr>
        <p:spPr>
          <a:xfrm>
            <a:off x="849086" y="18008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5FA7FE-04FC-EA17-CD95-C2A4E607F674}"/>
              </a:ext>
            </a:extLst>
          </p:cNvPr>
          <p:cNvGrpSpPr/>
          <p:nvPr/>
        </p:nvGrpSpPr>
        <p:grpSpPr>
          <a:xfrm>
            <a:off x="4812070" y="1274895"/>
            <a:ext cx="3874730" cy="3033335"/>
            <a:chOff x="4812070" y="1740280"/>
            <a:chExt cx="3874730" cy="30333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2DA984-9F56-3CB8-D9F3-7F35C97C6305}"/>
                </a:ext>
              </a:extLst>
            </p:cNvPr>
            <p:cNvSpPr txBox="1"/>
            <p:nvPr/>
          </p:nvSpPr>
          <p:spPr>
            <a:xfrm>
              <a:off x="6348523" y="1740280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METAL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233805-B9DF-7090-5C62-AF6E9427B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812070" y="2190462"/>
              <a:ext cx="3874730" cy="258315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ABDCAA-ABDE-69C9-2889-2AA6145BAFCD}"/>
              </a:ext>
            </a:extLst>
          </p:cNvPr>
          <p:cNvSpPr txBox="1"/>
          <p:nvPr/>
        </p:nvSpPr>
        <p:spPr>
          <a:xfrm>
            <a:off x="509954" y="188132"/>
            <a:ext cx="79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Nunito" pitchFamily="2" charset="77"/>
              </a:rPr>
              <a:t>2.  How do the audio profiles of different genres differ from one another?</a:t>
            </a:r>
          </a:p>
          <a:p>
            <a:endParaRPr lang="en-US" sz="1800" dirty="0"/>
          </a:p>
        </p:txBody>
      </p:sp>
      <p:sp>
        <p:nvSpPr>
          <p:cNvPr id="16" name="Google Shape;346;p20">
            <a:extLst>
              <a:ext uri="{FF2B5EF4-FFF2-40B4-BE49-F238E27FC236}">
                <a16:creationId xmlns:a16="http://schemas.microsoft.com/office/drawing/2014/main" id="{9414F8D7-0EDB-058A-6574-231494EB58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00" y="616184"/>
            <a:ext cx="7677968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>
                    <a:lumMod val="50000"/>
                  </a:schemeClr>
                </a:solidFill>
                <a:latin typeface="Nunito" pitchFamily="2" charset="77"/>
              </a:rPr>
              <a:t>Can we actually distinguish between genres by their audio features?</a:t>
            </a:r>
            <a:endParaRPr sz="1600" dirty="0">
              <a:solidFill>
                <a:schemeClr val="bg2">
                  <a:lumMod val="50000"/>
                </a:schemeClr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92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B8A90B-4202-93E0-B5D1-D3DBA37B2017}"/>
              </a:ext>
            </a:extLst>
          </p:cNvPr>
          <p:cNvSpPr txBox="1"/>
          <p:nvPr/>
        </p:nvSpPr>
        <p:spPr>
          <a:xfrm>
            <a:off x="615462" y="835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83F71-0942-65CC-41B1-0F421526E6B9}"/>
              </a:ext>
            </a:extLst>
          </p:cNvPr>
          <p:cNvSpPr txBox="1"/>
          <p:nvPr/>
        </p:nvSpPr>
        <p:spPr>
          <a:xfrm>
            <a:off x="849086" y="18008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BCAFBF6B-1757-7D07-3653-B41DC3786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74" t="15984" r="28610" b="12424"/>
          <a:stretch/>
        </p:blipFill>
        <p:spPr>
          <a:xfrm>
            <a:off x="1353691" y="1470342"/>
            <a:ext cx="5255016" cy="3673158"/>
          </a:xfrm>
          <a:prstGeom prst="rect">
            <a:avLst/>
          </a:prstGeom>
        </p:spPr>
      </p:pic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0FFC4091-6400-D3CC-8067-6F17D36CAE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834" t="15984" r="-792" b="12424"/>
          <a:stretch/>
        </p:blipFill>
        <p:spPr>
          <a:xfrm>
            <a:off x="6894570" y="1694944"/>
            <a:ext cx="895739" cy="3093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067CD-5CF5-0F0E-BBE5-3B08CB1F5D4D}"/>
              </a:ext>
            </a:extLst>
          </p:cNvPr>
          <p:cNvSpPr txBox="1"/>
          <p:nvPr/>
        </p:nvSpPr>
        <p:spPr>
          <a:xfrm>
            <a:off x="509954" y="188132"/>
            <a:ext cx="79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Nunito" pitchFamily="2" charset="77"/>
              </a:rPr>
              <a:t>2.  How do the audio profiles of different genres differ from one another?</a:t>
            </a:r>
          </a:p>
          <a:p>
            <a:endParaRPr lang="en-US" sz="1800" dirty="0"/>
          </a:p>
        </p:txBody>
      </p:sp>
      <p:sp>
        <p:nvSpPr>
          <p:cNvPr id="10" name="Google Shape;346;p20">
            <a:extLst>
              <a:ext uri="{FF2B5EF4-FFF2-40B4-BE49-F238E27FC236}">
                <a16:creationId xmlns:a16="http://schemas.microsoft.com/office/drawing/2014/main" id="{3DB20383-D71E-23D7-2943-7D9C0A548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00" y="616184"/>
            <a:ext cx="7677968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>
                    <a:lumMod val="50000"/>
                  </a:schemeClr>
                </a:solidFill>
                <a:latin typeface="Nunito" pitchFamily="2" charset="77"/>
              </a:rPr>
              <a:t>Can we actually distinguish between genres by their audio features?</a:t>
            </a:r>
            <a:endParaRPr sz="1600" dirty="0">
              <a:solidFill>
                <a:schemeClr val="bg2">
                  <a:lumMod val="50000"/>
                </a:schemeClr>
              </a:solidFill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0393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B8A90B-4202-93E0-B5D1-D3DBA37B2017}"/>
              </a:ext>
            </a:extLst>
          </p:cNvPr>
          <p:cNvSpPr txBox="1"/>
          <p:nvPr/>
        </p:nvSpPr>
        <p:spPr>
          <a:xfrm>
            <a:off x="615462" y="8352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83F71-0942-65CC-41B1-0F421526E6B9}"/>
              </a:ext>
            </a:extLst>
          </p:cNvPr>
          <p:cNvSpPr txBox="1"/>
          <p:nvPr/>
        </p:nvSpPr>
        <p:spPr>
          <a:xfrm>
            <a:off x="849086" y="180080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BBF0F-2C96-3813-3987-6A51E37CD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7" t="20001" r="42403" b="14129"/>
          <a:stretch/>
        </p:blipFill>
        <p:spPr>
          <a:xfrm>
            <a:off x="368575" y="2952049"/>
            <a:ext cx="2437996" cy="2191451"/>
          </a:xfrm>
          <a:prstGeom prst="rect">
            <a:avLst/>
          </a:prstGeom>
        </p:spPr>
      </p:pic>
      <p:pic>
        <p:nvPicPr>
          <p:cNvPr id="3076" name="Picture 4" descr="Metallica - Iconic Thrash Metal Legends | uDiscover Music">
            <a:extLst>
              <a:ext uri="{FF2B5EF4-FFF2-40B4-BE49-F238E27FC236}">
                <a16:creationId xmlns:a16="http://schemas.microsoft.com/office/drawing/2014/main" id="{9D17C4C1-5BE7-FE73-04E0-3A3D16DB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97875"/>
            <a:ext cx="2349371" cy="14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3 Doors Down - 3 Doors Down - Amazon.com Music">
            <a:extLst>
              <a:ext uri="{FF2B5EF4-FFF2-40B4-BE49-F238E27FC236}">
                <a16:creationId xmlns:a16="http://schemas.microsoft.com/office/drawing/2014/main" id="{158D2A81-81DF-6C2D-3B6C-685A2239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15" y="1954696"/>
            <a:ext cx="2349371" cy="23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onica - Angel Of Mine (528Hz) - YouTube">
            <a:extLst>
              <a:ext uri="{FF2B5EF4-FFF2-40B4-BE49-F238E27FC236}">
                <a16:creationId xmlns:a16="http://schemas.microsoft.com/office/drawing/2014/main" id="{35831605-5D2B-1E9A-B9BB-6E366140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47"/>
          <a:stretch/>
        </p:blipFill>
        <p:spPr bwMode="auto">
          <a:xfrm>
            <a:off x="6454729" y="1649022"/>
            <a:ext cx="1558175" cy="155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elly Clarkson: Because of You (Music Video 2005) - IMDb">
            <a:extLst>
              <a:ext uri="{FF2B5EF4-FFF2-40B4-BE49-F238E27FC236}">
                <a16:creationId xmlns:a16="http://schemas.microsoft.com/office/drawing/2014/main" id="{0175021C-7E9C-11CC-BAC1-53B1F1FF5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30" y="3473435"/>
            <a:ext cx="1792774" cy="155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208DF-A16E-CD67-D688-F38FE1F18DE8}"/>
              </a:ext>
            </a:extLst>
          </p:cNvPr>
          <p:cNvSpPr txBox="1"/>
          <p:nvPr/>
        </p:nvSpPr>
        <p:spPr>
          <a:xfrm>
            <a:off x="509954" y="188132"/>
            <a:ext cx="79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Nunito" pitchFamily="2" charset="77"/>
              </a:rPr>
              <a:t>2.  How do the audio profiles of different genres differ from one another?</a:t>
            </a:r>
          </a:p>
          <a:p>
            <a:endParaRPr lang="en-US" sz="1800" dirty="0"/>
          </a:p>
        </p:txBody>
      </p:sp>
      <p:sp>
        <p:nvSpPr>
          <p:cNvPr id="6" name="Google Shape;346;p20">
            <a:extLst>
              <a:ext uri="{FF2B5EF4-FFF2-40B4-BE49-F238E27FC236}">
                <a16:creationId xmlns:a16="http://schemas.microsoft.com/office/drawing/2014/main" id="{835A67A1-2B79-CB05-7AC9-4914A2A44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800" y="616184"/>
            <a:ext cx="7677968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Nunito" pitchFamily="2" charset="77"/>
              </a:rPr>
              <a:t>Can we actually distinguish between genres by their audio features?</a:t>
            </a:r>
            <a:endParaRPr sz="1600" dirty="0">
              <a:latin typeface="Nunit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19F3B-6921-A5B8-5518-256177B40EA6}"/>
              </a:ext>
            </a:extLst>
          </p:cNvPr>
          <p:cNvSpPr txBox="1"/>
          <p:nvPr/>
        </p:nvSpPr>
        <p:spPr>
          <a:xfrm>
            <a:off x="3863481" y="1143046"/>
            <a:ext cx="16369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NOPE</a:t>
            </a:r>
          </a:p>
        </p:txBody>
      </p:sp>
    </p:spTree>
    <p:extLst>
      <p:ext uri="{BB962C8B-B14F-4D97-AF65-F5344CB8AC3E}">
        <p14:creationId xmlns:p14="http://schemas.microsoft.com/office/powerpoint/2010/main" val="8385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7D40-CEB7-66DA-52D8-1FC79193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950" y="112200"/>
            <a:ext cx="6184200" cy="999300"/>
          </a:xfrm>
        </p:spPr>
        <p:txBody>
          <a:bodyPr/>
          <a:lstStyle/>
          <a:p>
            <a:r>
              <a:rPr lang="en-US" dirty="0"/>
              <a:t>Where improvements can be made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CAD02-AC42-C1D8-3DE6-58EAF6D6F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200" y="816450"/>
            <a:ext cx="7030500" cy="2545950"/>
          </a:xfrm>
        </p:spPr>
        <p:txBody>
          <a:bodyPr/>
          <a:lstStyle/>
          <a:p>
            <a:r>
              <a:rPr lang="en-US" sz="1400" b="1" dirty="0"/>
              <a:t>Complete the dataset!</a:t>
            </a:r>
          </a:p>
          <a:p>
            <a:endParaRPr lang="en-US" b="1" dirty="0"/>
          </a:p>
          <a:p>
            <a:r>
              <a:rPr lang="en-US" b="1" dirty="0"/>
              <a:t>Fine-tune data cleanup, feature selection</a:t>
            </a:r>
            <a:r>
              <a:rPr lang="en-US" b="1"/>
              <a:t>, feature engineering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Try supervised ML to distinguish genres by audio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0755B-6BB0-496A-F19C-09EB951A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643" y="3445847"/>
            <a:ext cx="2265357" cy="16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0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1888C0-23CF-2AE1-135A-6A3EB83AAFA9}"/>
              </a:ext>
            </a:extLst>
          </p:cNvPr>
          <p:cNvSpPr/>
          <p:nvPr/>
        </p:nvSpPr>
        <p:spPr>
          <a:xfrm>
            <a:off x="501706" y="776890"/>
            <a:ext cx="750473" cy="582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3620013" y="78116"/>
            <a:ext cx="2052504" cy="541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Conclusions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103797" y="726061"/>
            <a:ext cx="4915877" cy="2931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The focus of this analysis was to determine: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Do popular ‘Top 40’ songs have any commonality and/or trends in audio features?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Are we able to distinguish between different genres by their audio features alone?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08C9A82A-01AB-680A-8C00-3DAF1D3D4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15" r="6668" b="6449"/>
          <a:stretch/>
        </p:blipFill>
        <p:spPr>
          <a:xfrm>
            <a:off x="103798" y="2006652"/>
            <a:ext cx="3516215" cy="68170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Google Shape;350;p20">
            <a:extLst>
              <a:ext uri="{FF2B5EF4-FFF2-40B4-BE49-F238E27FC236}">
                <a16:creationId xmlns:a16="http://schemas.microsoft.com/office/drawing/2014/main" id="{FB79C7F0-98A6-C578-D596-DF359123EC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686" y="2000276"/>
            <a:ext cx="1059587" cy="68170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4E8DB7-CB23-28E2-7A31-DB79EF96C5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97" t="20001" r="42403" b="14129"/>
          <a:stretch/>
        </p:blipFill>
        <p:spPr>
          <a:xfrm>
            <a:off x="3269317" y="3464200"/>
            <a:ext cx="1622956" cy="145883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733256-BCBA-A68F-3D8C-FF4830737B8A}"/>
              </a:ext>
            </a:extLst>
          </p:cNvPr>
          <p:cNvSpPr txBox="1"/>
          <p:nvPr/>
        </p:nvSpPr>
        <p:spPr>
          <a:xfrm>
            <a:off x="5417583" y="1314154"/>
            <a:ext cx="34585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unito" pitchFamily="2" charset="77"/>
              </a:rPr>
              <a:t>Exploratory analyses </a:t>
            </a:r>
            <a:r>
              <a:rPr lang="en-US" b="1" u="sng" dirty="0">
                <a:solidFill>
                  <a:schemeClr val="accent1"/>
                </a:solidFill>
                <a:latin typeface="Nunito" pitchFamily="2" charset="77"/>
              </a:rPr>
              <a:t>DO</a:t>
            </a:r>
            <a:r>
              <a:rPr lang="en-US" b="1" dirty="0">
                <a:latin typeface="Nunito" pitchFamily="2" charset="77"/>
              </a:rPr>
              <a:t> find trends in popularity over time and correlations between audio features</a:t>
            </a:r>
          </a:p>
          <a:p>
            <a:endParaRPr lang="en-US" b="1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These trends are candidates for further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F61B0-8705-B11B-70B3-3786A7C80C79}"/>
              </a:ext>
            </a:extLst>
          </p:cNvPr>
          <p:cNvSpPr txBox="1"/>
          <p:nvPr/>
        </p:nvSpPr>
        <p:spPr>
          <a:xfrm>
            <a:off x="5410200" y="3019842"/>
            <a:ext cx="3733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Nunito" pitchFamily="2" charset="77"/>
              </a:rPr>
              <a:t>ML models </a:t>
            </a:r>
            <a:r>
              <a:rPr lang="en-US" b="1" u="sng" dirty="0">
                <a:solidFill>
                  <a:srgbClr val="C00000"/>
                </a:solidFill>
                <a:latin typeface="Nunito" pitchFamily="2" charset="77"/>
              </a:rPr>
              <a:t>DO NOT </a:t>
            </a:r>
            <a:r>
              <a:rPr lang="en-US" b="1" dirty="0">
                <a:latin typeface="Nunito" pitchFamily="2" charset="77"/>
              </a:rPr>
              <a:t>distinguish between genres based on their audio features</a:t>
            </a:r>
          </a:p>
          <a:p>
            <a:endParaRPr lang="en-US" b="1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These models probably need improved feature selection/engineering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600" b="1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Nunito" pitchFamily="2" charset="77"/>
              </a:rPr>
              <a:t>Supervised ML models (e.g., random forest classifiers) may do a better job of distinguishing genres with adequate training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2687177" y="60258"/>
            <a:ext cx="3769645" cy="610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11" dirty="0"/>
              <a:t>Technologies Utilized </a:t>
            </a:r>
            <a:endParaRPr sz="2911"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156316" y="785475"/>
            <a:ext cx="7030500" cy="3911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 dirty="0"/>
              <a:t>Python (in Jupyter Notebook) 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300" dirty="0"/>
              <a:t>Libraries included: boto3, IPython, json, logging, os, pandas, plotly, request, spotipy, StringIO, Scikit-Learn, time, BeautifulSoup, and timeit.</a:t>
            </a:r>
            <a:endParaRPr sz="13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" sz="20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 dirty="0"/>
              <a:t>AWS S3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Storage Service is a service offered by Amazon Web Services that provides object storage through a web service interface</a:t>
            </a:r>
            <a:endParaRPr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" sz="20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 dirty="0"/>
              <a:t>AWS RDS</a:t>
            </a:r>
            <a:endParaRPr sz="20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400" dirty="0"/>
              <a:t>A web service running "in the cloud" designed to simplify the setup, operation, and scaling of a relational database for use in applications</a:t>
            </a:r>
            <a:endParaRPr lang="en" sz="14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" sz="2000" dirty="0"/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 dirty="0"/>
              <a:t>Tableau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An interactive data visualization software focused on business intelligence.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0B88E-E95C-7914-8F56-0CA077E7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24" y="791959"/>
            <a:ext cx="577091" cy="698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3F601-11B5-2B08-533C-0DE2B1DA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31" y="1951374"/>
            <a:ext cx="475876" cy="57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603FD1-DFF4-1DF9-177C-5970F5F42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4" y="2891240"/>
            <a:ext cx="576121" cy="5761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C3032-7097-0438-AB23-5223A2E4B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62" y="3693394"/>
            <a:ext cx="777933" cy="7779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2795811" y="-9294"/>
            <a:ext cx="35523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Flowchart </a:t>
            </a:r>
            <a:endParaRPr dirty="0"/>
          </a:p>
        </p:txBody>
      </p:sp>
      <p:sp>
        <p:nvSpPr>
          <p:cNvPr id="297" name="Google Shape;297;p16"/>
          <p:cNvSpPr/>
          <p:nvPr/>
        </p:nvSpPr>
        <p:spPr>
          <a:xfrm>
            <a:off x="2055799" y="2360462"/>
            <a:ext cx="1371600" cy="914400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Calls</a:t>
            </a:r>
            <a:endParaRPr dirty="0"/>
          </a:p>
        </p:txBody>
      </p:sp>
      <p:sp>
        <p:nvSpPr>
          <p:cNvPr id="298" name="Google Shape;298;p16"/>
          <p:cNvSpPr/>
          <p:nvPr/>
        </p:nvSpPr>
        <p:spPr>
          <a:xfrm>
            <a:off x="2055799" y="3654972"/>
            <a:ext cx="1371600" cy="914400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</a:t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2055799" y="1111122"/>
            <a:ext cx="1371600" cy="914400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Data Scrape</a:t>
            </a:r>
            <a:endParaRPr sz="1200" dirty="0"/>
          </a:p>
        </p:txBody>
      </p:sp>
      <p:sp>
        <p:nvSpPr>
          <p:cNvPr id="301" name="Google Shape;301;p16"/>
          <p:cNvSpPr/>
          <p:nvPr/>
        </p:nvSpPr>
        <p:spPr>
          <a:xfrm>
            <a:off x="6641902" y="2446338"/>
            <a:ext cx="1371600" cy="914400"/>
          </a:xfrm>
          <a:prstGeom prst="flowChartDecision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ML</a:t>
            </a:r>
            <a:endParaRPr sz="2400" dirty="0"/>
          </a:p>
        </p:txBody>
      </p:sp>
      <p:sp>
        <p:nvSpPr>
          <p:cNvPr id="302" name="Google Shape;302;p16"/>
          <p:cNvSpPr/>
          <p:nvPr/>
        </p:nvSpPr>
        <p:spPr>
          <a:xfrm>
            <a:off x="6590841" y="1195419"/>
            <a:ext cx="1473721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Plotly</a:t>
            </a:r>
            <a:r>
              <a:rPr lang="en-US" sz="1200" dirty="0"/>
              <a:t> Visualization</a:t>
            </a:r>
          </a:p>
        </p:txBody>
      </p:sp>
      <p:cxnSp>
        <p:nvCxnSpPr>
          <p:cNvPr id="303" name="Google Shape;303;p16"/>
          <p:cNvCxnSpPr>
            <a:cxnSpLocks/>
            <a:stCxn id="301" idx="0"/>
            <a:endCxn id="302" idx="4"/>
          </p:cNvCxnSpPr>
          <p:nvPr/>
        </p:nvCxnSpPr>
        <p:spPr>
          <a:xfrm flipV="1">
            <a:off x="7327702" y="2109819"/>
            <a:ext cx="0" cy="33651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16"/>
          <p:cNvCxnSpPr>
            <a:stCxn id="297" idx="2"/>
            <a:endCxn id="298" idx="0"/>
          </p:cNvCxnSpPr>
          <p:nvPr/>
        </p:nvCxnSpPr>
        <p:spPr>
          <a:xfrm>
            <a:off x="2741599" y="3274862"/>
            <a:ext cx="0" cy="3801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16"/>
          <p:cNvCxnSpPr>
            <a:stCxn id="299" idx="2"/>
            <a:endCxn id="299" idx="2"/>
          </p:cNvCxnSpPr>
          <p:nvPr/>
        </p:nvCxnSpPr>
        <p:spPr>
          <a:xfrm>
            <a:off x="2741599" y="202552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6"/>
          <p:cNvCxnSpPr>
            <a:stCxn id="299" idx="2"/>
            <a:endCxn id="297" idx="0"/>
          </p:cNvCxnSpPr>
          <p:nvPr/>
        </p:nvCxnSpPr>
        <p:spPr>
          <a:xfrm>
            <a:off x="2741599" y="2025522"/>
            <a:ext cx="0" cy="3349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7" name="Google Shape;307;p16"/>
          <p:cNvSpPr/>
          <p:nvPr/>
        </p:nvSpPr>
        <p:spPr>
          <a:xfrm>
            <a:off x="213713" y="1320033"/>
            <a:ext cx="1025152" cy="914400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Top40-Charts.com</a:t>
            </a:r>
            <a:endParaRPr sz="1200" dirty="0"/>
          </a:p>
        </p:txBody>
      </p:sp>
      <p:sp>
        <p:nvSpPr>
          <p:cNvPr id="308" name="Google Shape;308;p16"/>
          <p:cNvSpPr/>
          <p:nvPr/>
        </p:nvSpPr>
        <p:spPr>
          <a:xfrm>
            <a:off x="213714" y="3007717"/>
            <a:ext cx="1025150" cy="914400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Spotify</a:t>
            </a:r>
            <a:endParaRPr sz="1200" dirty="0"/>
          </a:p>
        </p:txBody>
      </p:sp>
      <p:sp>
        <p:nvSpPr>
          <p:cNvPr id="309" name="Google Shape;309;p16"/>
          <p:cNvSpPr/>
          <p:nvPr/>
        </p:nvSpPr>
        <p:spPr>
          <a:xfrm>
            <a:off x="4191239" y="1291289"/>
            <a:ext cx="1283174" cy="3625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S3</a:t>
            </a:r>
            <a:endParaRPr dirty="0"/>
          </a:p>
        </p:txBody>
      </p:sp>
      <p:sp>
        <p:nvSpPr>
          <p:cNvPr id="310" name="Google Shape;310;p16"/>
          <p:cNvSpPr/>
          <p:nvPr/>
        </p:nvSpPr>
        <p:spPr>
          <a:xfrm>
            <a:off x="4191239" y="2019172"/>
            <a:ext cx="1283174" cy="3625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RDS</a:t>
            </a:r>
            <a:endParaRPr/>
          </a:p>
        </p:txBody>
      </p:sp>
      <p:sp>
        <p:nvSpPr>
          <p:cNvPr id="311" name="Google Shape;311;p16"/>
          <p:cNvSpPr/>
          <p:nvPr/>
        </p:nvSpPr>
        <p:spPr>
          <a:xfrm>
            <a:off x="4038657" y="4202818"/>
            <a:ext cx="148530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Tableau Visualization</a:t>
            </a:r>
            <a:endParaRPr sz="1200" dirty="0"/>
          </a:p>
        </p:txBody>
      </p:sp>
      <p:cxnSp>
        <p:nvCxnSpPr>
          <p:cNvPr id="312" name="Google Shape;312;p16"/>
          <p:cNvCxnSpPr>
            <a:cxnSpLocks/>
            <a:stCxn id="299" idx="1"/>
            <a:endCxn id="307" idx="0"/>
          </p:cNvCxnSpPr>
          <p:nvPr/>
        </p:nvCxnSpPr>
        <p:spPr>
          <a:xfrm rot="10800000" flipV="1">
            <a:off x="1238865" y="1568321"/>
            <a:ext cx="816934" cy="2089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3" name="Google Shape;313;p16"/>
          <p:cNvCxnSpPr>
            <a:cxnSpLocks/>
            <a:stCxn id="297" idx="1"/>
            <a:endCxn id="308" idx="0"/>
          </p:cNvCxnSpPr>
          <p:nvPr/>
        </p:nvCxnSpPr>
        <p:spPr>
          <a:xfrm rot="10800000" flipV="1">
            <a:off x="1238865" y="2817661"/>
            <a:ext cx="816935" cy="6472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4" name="Google Shape;314;p16"/>
          <p:cNvSpPr/>
          <p:nvPr/>
        </p:nvSpPr>
        <p:spPr>
          <a:xfrm>
            <a:off x="6643025" y="4026500"/>
            <a:ext cx="1485300" cy="588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</a:t>
            </a:r>
            <a:endParaRPr/>
          </a:p>
        </p:txBody>
      </p:sp>
      <p:cxnSp>
        <p:nvCxnSpPr>
          <p:cNvPr id="315" name="Google Shape;315;p16"/>
          <p:cNvCxnSpPr>
            <a:cxnSpLocks/>
            <a:stCxn id="309" idx="1"/>
            <a:endCxn id="298" idx="3"/>
          </p:cNvCxnSpPr>
          <p:nvPr/>
        </p:nvCxnSpPr>
        <p:spPr>
          <a:xfrm rot="10800000" flipV="1">
            <a:off x="3427399" y="1472582"/>
            <a:ext cx="763840" cy="26395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6" name="Google Shape;316;p16"/>
          <p:cNvCxnSpPr>
            <a:cxnSpLocks/>
            <a:stCxn id="309" idx="2"/>
            <a:endCxn id="310" idx="0"/>
          </p:cNvCxnSpPr>
          <p:nvPr/>
        </p:nvCxnSpPr>
        <p:spPr>
          <a:xfrm rot="5400000">
            <a:off x="4650178" y="1836523"/>
            <a:ext cx="365297" cy="1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7" name="Google Shape;317;p16"/>
          <p:cNvCxnSpPr>
            <a:cxnSpLocks/>
            <a:stCxn id="298" idx="3"/>
            <a:endCxn id="310" idx="1"/>
          </p:cNvCxnSpPr>
          <p:nvPr/>
        </p:nvCxnSpPr>
        <p:spPr>
          <a:xfrm flipV="1">
            <a:off x="3427399" y="2200465"/>
            <a:ext cx="763840" cy="191170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16"/>
          <p:cNvCxnSpPr>
            <a:cxnSpLocks/>
            <a:stCxn id="298" idx="2"/>
          </p:cNvCxnSpPr>
          <p:nvPr/>
        </p:nvCxnSpPr>
        <p:spPr>
          <a:xfrm rot="16200000" flipH="1">
            <a:off x="3345433" y="3965537"/>
            <a:ext cx="89390" cy="1297059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16"/>
          <p:cNvCxnSpPr>
            <a:cxnSpLocks/>
            <a:stCxn id="310" idx="3"/>
            <a:endCxn id="314" idx="1"/>
          </p:cNvCxnSpPr>
          <p:nvPr/>
        </p:nvCxnSpPr>
        <p:spPr>
          <a:xfrm>
            <a:off x="5474413" y="2200465"/>
            <a:ext cx="1168612" cy="21204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0" name="Google Shape;320;p16"/>
          <p:cNvCxnSpPr>
            <a:cxnSpLocks/>
            <a:stCxn id="314" idx="3"/>
            <a:endCxn id="301" idx="2"/>
          </p:cNvCxnSpPr>
          <p:nvPr/>
        </p:nvCxnSpPr>
        <p:spPr>
          <a:xfrm flipH="1" flipV="1">
            <a:off x="7327702" y="3360738"/>
            <a:ext cx="800623" cy="960212"/>
          </a:xfrm>
          <a:prstGeom prst="bentConnector4">
            <a:avLst>
              <a:gd name="adj1" fmla="val -28553"/>
              <a:gd name="adj2" fmla="val 65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FB92AC-A7FA-5A82-9B39-BC4DE10AF78C}"/>
              </a:ext>
            </a:extLst>
          </p:cNvPr>
          <p:cNvSpPr/>
          <p:nvPr/>
        </p:nvSpPr>
        <p:spPr>
          <a:xfrm>
            <a:off x="509954" y="712177"/>
            <a:ext cx="791308" cy="7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62261-5BB9-5AFD-7865-47482172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74" y="60581"/>
            <a:ext cx="3710652" cy="999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/>
              <a:t>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8E268-BFF5-E89A-BE59-D265DEC72012}"/>
              </a:ext>
            </a:extLst>
          </p:cNvPr>
          <p:cNvSpPr txBox="1"/>
          <p:nvPr/>
        </p:nvSpPr>
        <p:spPr>
          <a:xfrm>
            <a:off x="1436847" y="896799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>
              <a:buNone/>
            </a:pPr>
            <a:r>
              <a:rPr lang="en-US" sz="1800" b="1" dirty="0">
                <a:latin typeface="Nunito" pitchFamily="2" charset="77"/>
              </a:rPr>
              <a:t>Web Scraping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62590-EED4-8F10-2180-10E7E3B371F7}"/>
              </a:ext>
            </a:extLst>
          </p:cNvPr>
          <p:cNvSpPr txBox="1"/>
          <p:nvPr/>
        </p:nvSpPr>
        <p:spPr>
          <a:xfrm>
            <a:off x="5554298" y="89679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>
              <a:buNone/>
            </a:pPr>
            <a:r>
              <a:rPr lang="en-US" sz="1800" b="1" dirty="0">
                <a:latin typeface="Nunito" pitchFamily="2" charset="77"/>
              </a:rPr>
              <a:t>Spotify Web API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78E6733-31D1-CD1D-AE71-96E61E0D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4" y="545458"/>
            <a:ext cx="1214804" cy="736244"/>
          </a:xfrm>
          <a:prstGeom prst="rect">
            <a:avLst/>
          </a:prstGeom>
        </p:spPr>
      </p:pic>
      <p:pic>
        <p:nvPicPr>
          <p:cNvPr id="1028" name="Picture 4" descr="Spotify Inspired Events - Spotlight Studio">
            <a:extLst>
              <a:ext uri="{FF2B5EF4-FFF2-40B4-BE49-F238E27FC236}">
                <a16:creationId xmlns:a16="http://schemas.microsoft.com/office/drawing/2014/main" id="{C400E21D-042F-6430-A719-7D2DC43C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68" y="435561"/>
            <a:ext cx="984419" cy="98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6A59F5-E922-9A27-8470-0BA9E28AFD0C}"/>
              </a:ext>
            </a:extLst>
          </p:cNvPr>
          <p:cNvGrpSpPr/>
          <p:nvPr/>
        </p:nvGrpSpPr>
        <p:grpSpPr>
          <a:xfrm>
            <a:off x="4259942" y="2736949"/>
            <a:ext cx="1981969" cy="2292935"/>
            <a:chOff x="758991" y="2452044"/>
            <a:chExt cx="1981969" cy="2292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9B9F63-1E62-00C5-36E6-0525C129CDB3}"/>
                </a:ext>
              </a:extLst>
            </p:cNvPr>
            <p:cNvSpPr txBox="1"/>
            <p:nvPr/>
          </p:nvSpPr>
          <p:spPr>
            <a:xfrm>
              <a:off x="800193" y="2452044"/>
              <a:ext cx="1940767" cy="2292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 err="1"/>
                <a:t>acousticness</a:t>
              </a:r>
              <a:endParaRPr 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danceability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duration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energy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 err="1"/>
                <a:t>instrumentalness</a:t>
              </a:r>
              <a:endParaRPr 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key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liveness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loudness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mode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 err="1"/>
                <a:t>speechiness</a:t>
              </a:r>
              <a:endParaRPr 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tempo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 err="1"/>
                <a:t>time_signature</a:t>
              </a:r>
              <a:endParaRPr lang="en-US" sz="11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valence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2E24D2-9636-02B8-D626-3F43EE706DFD}"/>
                </a:ext>
              </a:extLst>
            </p:cNvPr>
            <p:cNvSpPr/>
            <p:nvPr/>
          </p:nvSpPr>
          <p:spPr>
            <a:xfrm>
              <a:off x="758991" y="2452044"/>
              <a:ext cx="1587092" cy="229293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87D80B5-CBA4-E6D2-C45B-8111720A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942" y="2190011"/>
            <a:ext cx="1587092" cy="43307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0950E-D4AA-651E-AE13-59AAA34BB84A}"/>
              </a:ext>
            </a:extLst>
          </p:cNvPr>
          <p:cNvGrpSpPr/>
          <p:nvPr/>
        </p:nvGrpSpPr>
        <p:grpSpPr>
          <a:xfrm>
            <a:off x="6013817" y="2136973"/>
            <a:ext cx="3020994" cy="2954658"/>
            <a:chOff x="2516779" y="1597872"/>
            <a:chExt cx="3020994" cy="29546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A331DD2-F496-F6DF-AD2E-69BB4BB0BFAF}"/>
                </a:ext>
              </a:extLst>
            </p:cNvPr>
            <p:cNvGrpSpPr/>
            <p:nvPr/>
          </p:nvGrpSpPr>
          <p:grpSpPr>
            <a:xfrm>
              <a:off x="2516779" y="1597874"/>
              <a:ext cx="3020994" cy="2954656"/>
              <a:chOff x="2516779" y="1597874"/>
              <a:chExt cx="3020994" cy="295465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BA727D-4E3C-DDE0-F74F-A720544758E7}"/>
                  </a:ext>
                </a:extLst>
              </p:cNvPr>
              <p:cNvSpPr txBox="1"/>
              <p:nvPr/>
            </p:nvSpPr>
            <p:spPr>
              <a:xfrm>
                <a:off x="2516779" y="1597875"/>
                <a:ext cx="1066176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a_cappella</a:t>
                </a:r>
                <a:endParaRPr lang="en-US" sz="600" dirty="0"/>
              </a:p>
              <a:p>
                <a:r>
                  <a:rPr lang="en-US" sz="600" dirty="0" err="1"/>
                  <a:t>acoustic_pop</a:t>
                </a:r>
                <a:endParaRPr lang="en-US" sz="600" dirty="0"/>
              </a:p>
              <a:p>
                <a:r>
                  <a:rPr lang="en-US" sz="600" dirty="0" err="1"/>
                  <a:t>adult_standards</a:t>
                </a:r>
                <a:endParaRPr lang="en-US" sz="600" dirty="0"/>
              </a:p>
              <a:p>
                <a:r>
                  <a:rPr lang="en-US" sz="600" dirty="0" err="1"/>
                  <a:t>afrofuturism</a:t>
                </a:r>
                <a:endParaRPr lang="en-US" sz="600" dirty="0"/>
              </a:p>
              <a:p>
                <a:r>
                  <a:rPr lang="en-US" sz="600" dirty="0" err="1"/>
                  <a:t>alabama_rap</a:t>
                </a:r>
                <a:endParaRPr lang="en-US" sz="600" dirty="0"/>
              </a:p>
              <a:p>
                <a:r>
                  <a:rPr lang="en-US" sz="600" dirty="0" err="1"/>
                  <a:t>alberta_country</a:t>
                </a:r>
                <a:endParaRPr lang="en-US" sz="600" dirty="0"/>
              </a:p>
              <a:p>
                <a:r>
                  <a:rPr lang="en-US" sz="600" dirty="0" err="1"/>
                  <a:t>album_rock</a:t>
                </a:r>
                <a:endParaRPr lang="en-US" sz="600" dirty="0"/>
              </a:p>
              <a:p>
                <a:r>
                  <a:rPr lang="en-US" sz="600" dirty="0" err="1"/>
                  <a:t>alt_z</a:t>
                </a:r>
                <a:endParaRPr lang="en-US" sz="600" dirty="0"/>
              </a:p>
              <a:p>
                <a:r>
                  <a:rPr lang="en-US" sz="600" dirty="0" err="1"/>
                  <a:t>alternative_dance</a:t>
                </a:r>
                <a:endParaRPr lang="en-US" sz="600" dirty="0"/>
              </a:p>
              <a:p>
                <a:r>
                  <a:rPr lang="en-US" sz="600" dirty="0" err="1"/>
                  <a:t>alternative_hip_hop</a:t>
                </a:r>
                <a:endParaRPr lang="en-US" sz="600" dirty="0"/>
              </a:p>
              <a:p>
                <a:r>
                  <a:rPr lang="en-US" sz="600" dirty="0" err="1"/>
                  <a:t>alternative_metal</a:t>
                </a:r>
                <a:endParaRPr lang="en-US" sz="600" dirty="0"/>
              </a:p>
              <a:p>
                <a:r>
                  <a:rPr lang="en-US" sz="600" dirty="0" err="1"/>
                  <a:t>alternative_pop</a:t>
                </a:r>
                <a:endParaRPr lang="en-US" sz="600" dirty="0"/>
              </a:p>
              <a:p>
                <a:r>
                  <a:rPr lang="en-US" sz="600" dirty="0" err="1"/>
                  <a:t>alternative_rnb</a:t>
                </a:r>
                <a:endParaRPr lang="en-US" sz="600" dirty="0"/>
              </a:p>
              <a:p>
                <a:r>
                  <a:rPr lang="en-US" sz="600" dirty="0" err="1"/>
                  <a:t>alternative_rock</a:t>
                </a:r>
                <a:endParaRPr lang="en-US" sz="600" dirty="0"/>
              </a:p>
              <a:p>
                <a:r>
                  <a:rPr lang="en-US" sz="600" dirty="0" err="1"/>
                  <a:t>american_folk_revival</a:t>
                </a:r>
                <a:endParaRPr lang="en-US" sz="600" dirty="0"/>
              </a:p>
              <a:p>
                <a:r>
                  <a:rPr lang="en-US" sz="600" dirty="0" err="1"/>
                  <a:t>anarcho_punk</a:t>
                </a:r>
                <a:endParaRPr lang="en-US" sz="600" dirty="0"/>
              </a:p>
              <a:p>
                <a:r>
                  <a:rPr lang="en-US" sz="600" dirty="0" err="1"/>
                  <a:t>anti_folk</a:t>
                </a:r>
                <a:endParaRPr lang="en-US" sz="600" dirty="0"/>
              </a:p>
              <a:p>
                <a:r>
                  <a:rPr lang="en-US" sz="600" dirty="0" err="1"/>
                  <a:t>arkansas_country</a:t>
                </a:r>
                <a:endParaRPr lang="en-US" sz="600" dirty="0"/>
              </a:p>
              <a:p>
                <a:r>
                  <a:rPr lang="en-US" sz="600" dirty="0" err="1"/>
                  <a:t>arkansas_hip_hop</a:t>
                </a:r>
                <a:endParaRPr lang="en-US" sz="600" dirty="0"/>
              </a:p>
              <a:p>
                <a:r>
                  <a:rPr lang="en-US" sz="600" dirty="0" err="1"/>
                  <a:t>art_pop</a:t>
                </a:r>
                <a:endParaRPr lang="en-US" sz="600" dirty="0"/>
              </a:p>
              <a:p>
                <a:r>
                  <a:rPr lang="en-US" sz="600" dirty="0" err="1"/>
                  <a:t>art_rock</a:t>
                </a:r>
                <a:endParaRPr lang="en-US" sz="600" dirty="0"/>
              </a:p>
              <a:p>
                <a:r>
                  <a:rPr lang="en-US" sz="600" dirty="0" err="1"/>
                  <a:t>asian_american_hip_hop</a:t>
                </a:r>
                <a:endParaRPr lang="en-US" sz="600" dirty="0"/>
              </a:p>
              <a:p>
                <a:r>
                  <a:rPr lang="en-US" sz="600" dirty="0" err="1"/>
                  <a:t>atl_hip_hop</a:t>
                </a:r>
                <a:endParaRPr lang="en-US" sz="600" dirty="0"/>
              </a:p>
              <a:p>
                <a:r>
                  <a:rPr lang="en-US" sz="600" dirty="0" err="1"/>
                  <a:t>atl_trap</a:t>
                </a:r>
                <a:endParaRPr lang="en-US" sz="600" dirty="0"/>
              </a:p>
              <a:p>
                <a:r>
                  <a:rPr lang="en-US" sz="600" dirty="0" err="1"/>
                  <a:t>atlanta_bass</a:t>
                </a:r>
                <a:endParaRPr lang="en-US" sz="600" dirty="0"/>
              </a:p>
              <a:p>
                <a:r>
                  <a:rPr lang="en-US" sz="600" dirty="0" err="1"/>
                  <a:t>austin_singer_songwriter</a:t>
                </a:r>
                <a:endParaRPr lang="en-US" sz="600" dirty="0"/>
              </a:p>
              <a:p>
                <a:r>
                  <a:rPr lang="en-US" sz="600" dirty="0" err="1"/>
                  <a:t>australian_country</a:t>
                </a:r>
                <a:endParaRPr lang="en-US" sz="600" dirty="0"/>
              </a:p>
              <a:p>
                <a:r>
                  <a:rPr lang="en-US" sz="600" dirty="0" err="1"/>
                  <a:t>australian_dance</a:t>
                </a:r>
                <a:endParaRPr lang="en-US" sz="600" dirty="0"/>
              </a:p>
              <a:p>
                <a:r>
                  <a:rPr lang="en-US" sz="600" dirty="0" err="1"/>
                  <a:t>australian_electropop</a:t>
                </a:r>
                <a:endParaRPr lang="en-US" sz="600" dirty="0"/>
              </a:p>
              <a:p>
                <a:r>
                  <a:rPr lang="en-US" sz="600" dirty="0" err="1"/>
                  <a:t>australian_hip_hop</a:t>
                </a:r>
                <a:endParaRPr lang="en-US" sz="600" dirty="0"/>
              </a:p>
              <a:p>
                <a:endParaRPr lang="en-US" sz="6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E3E400-BB35-3C1C-8132-75CCDA5CF0DF}"/>
                  </a:ext>
                </a:extLst>
              </p:cNvPr>
              <p:cNvSpPr txBox="1"/>
              <p:nvPr/>
            </p:nvSpPr>
            <p:spPr>
              <a:xfrm>
                <a:off x="3461657" y="1597875"/>
                <a:ext cx="1334277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bass_house</a:t>
                </a:r>
                <a:endParaRPr lang="en-US" sz="600" dirty="0"/>
              </a:p>
              <a:p>
                <a:r>
                  <a:rPr lang="en-US" sz="600" dirty="0" err="1"/>
                  <a:t>bass_trap</a:t>
                </a:r>
                <a:endParaRPr lang="en-US" sz="600" dirty="0"/>
              </a:p>
              <a:p>
                <a:r>
                  <a:rPr lang="en-US" sz="600" dirty="0"/>
                  <a:t>bassline</a:t>
                </a:r>
              </a:p>
              <a:p>
                <a:r>
                  <a:rPr lang="en-US" sz="600" dirty="0" err="1"/>
                  <a:t>baton_rouge_rap</a:t>
                </a:r>
                <a:endParaRPr lang="en-US" sz="600" dirty="0"/>
              </a:p>
              <a:p>
                <a:r>
                  <a:rPr lang="en-US" sz="600" dirty="0" err="1"/>
                  <a:t>battle_rap</a:t>
                </a:r>
                <a:endParaRPr lang="en-US" sz="600" dirty="0"/>
              </a:p>
              <a:p>
                <a:r>
                  <a:rPr lang="en-US" sz="600" dirty="0" err="1"/>
                  <a:t>bedroom_pop</a:t>
                </a:r>
                <a:endParaRPr lang="en-US" sz="600" dirty="0"/>
              </a:p>
              <a:p>
                <a:r>
                  <a:rPr lang="en-US" sz="600" dirty="0" err="1"/>
                  <a:t>bedroom_soul</a:t>
                </a:r>
                <a:endParaRPr lang="en-US" sz="600" dirty="0"/>
              </a:p>
              <a:p>
                <a:r>
                  <a:rPr lang="en-US" sz="600" dirty="0" err="1"/>
                  <a:t>belgian_dance</a:t>
                </a:r>
                <a:endParaRPr lang="en-US" sz="600" dirty="0"/>
              </a:p>
              <a:p>
                <a:r>
                  <a:rPr lang="en-US" sz="600" dirty="0" err="1"/>
                  <a:t>belgian_pop</a:t>
                </a:r>
                <a:endParaRPr lang="en-US" sz="600" dirty="0"/>
              </a:p>
              <a:p>
                <a:r>
                  <a:rPr lang="en-US" sz="600" dirty="0"/>
                  <a:t>bhangra</a:t>
                </a:r>
              </a:p>
              <a:p>
                <a:r>
                  <a:rPr lang="en-US" sz="600" dirty="0" err="1"/>
                  <a:t>big_beat</a:t>
                </a:r>
                <a:endParaRPr lang="en-US" sz="600" dirty="0"/>
              </a:p>
              <a:p>
                <a:r>
                  <a:rPr lang="en-US" sz="600" dirty="0" err="1"/>
                  <a:t>big_room</a:t>
                </a:r>
                <a:endParaRPr lang="en-US" sz="600" dirty="0"/>
              </a:p>
              <a:p>
                <a:r>
                  <a:rPr lang="en-US" sz="600" dirty="0" err="1"/>
                  <a:t>black_americana</a:t>
                </a:r>
                <a:endParaRPr lang="en-US" sz="600" dirty="0"/>
              </a:p>
              <a:p>
                <a:r>
                  <a:rPr lang="en-US" sz="600" dirty="0" err="1"/>
                  <a:t>blues_rock</a:t>
                </a:r>
                <a:endParaRPr lang="en-US" sz="600" dirty="0"/>
              </a:p>
              <a:p>
                <a:r>
                  <a:rPr lang="en-US" sz="600" dirty="0" err="1"/>
                  <a:t>bossbeat</a:t>
                </a:r>
                <a:endParaRPr lang="en-US" sz="600" dirty="0"/>
              </a:p>
              <a:p>
                <a:r>
                  <a:rPr lang="en-US" sz="600" dirty="0" err="1"/>
                  <a:t>boston_hip_hop</a:t>
                </a:r>
                <a:endParaRPr lang="en-US" sz="600" dirty="0"/>
              </a:p>
              <a:p>
                <a:r>
                  <a:rPr lang="en-US" sz="600" dirty="0" err="1"/>
                  <a:t>boston_punk</a:t>
                </a:r>
                <a:endParaRPr lang="en-US" sz="600" dirty="0"/>
              </a:p>
              <a:p>
                <a:r>
                  <a:rPr lang="en-US" sz="600" dirty="0" err="1"/>
                  <a:t>boston_rock</a:t>
                </a:r>
                <a:endParaRPr lang="en-US" sz="600" dirty="0"/>
              </a:p>
              <a:p>
                <a:r>
                  <a:rPr lang="en-US" sz="600" dirty="0"/>
                  <a:t>bounce</a:t>
                </a:r>
              </a:p>
              <a:p>
                <a:r>
                  <a:rPr lang="en-US" sz="600" dirty="0" err="1"/>
                  <a:t>bow_pop</a:t>
                </a:r>
                <a:endParaRPr lang="en-US" sz="600" dirty="0"/>
              </a:p>
              <a:p>
                <a:r>
                  <a:rPr lang="en-US" sz="600" dirty="0" err="1"/>
                  <a:t>boy_band</a:t>
                </a:r>
                <a:endParaRPr lang="en-US" sz="600" dirty="0"/>
              </a:p>
              <a:p>
                <a:r>
                  <a:rPr lang="en-US" sz="600" dirty="0" err="1"/>
                  <a:t>brill_building_pop</a:t>
                </a:r>
                <a:endParaRPr lang="en-US" sz="600" dirty="0"/>
              </a:p>
              <a:p>
                <a:r>
                  <a:rPr lang="en-US" sz="600" dirty="0" err="1"/>
                  <a:t>british_invasion</a:t>
                </a:r>
                <a:endParaRPr lang="en-US" sz="600" dirty="0"/>
              </a:p>
              <a:p>
                <a:r>
                  <a:rPr lang="en-US" sz="600" dirty="0" err="1"/>
                  <a:t>british_soul</a:t>
                </a:r>
                <a:endParaRPr lang="en-US" sz="600" dirty="0"/>
              </a:p>
              <a:p>
                <a:r>
                  <a:rPr lang="en-US" sz="600" dirty="0" err="1"/>
                  <a:t>britpop</a:t>
                </a:r>
                <a:endParaRPr lang="en-US" sz="600" dirty="0"/>
              </a:p>
              <a:p>
                <a:r>
                  <a:rPr lang="en-US" sz="600" dirty="0" err="1"/>
                  <a:t>bronx_hip_hop</a:t>
                </a:r>
                <a:endParaRPr lang="en-US" sz="600" dirty="0"/>
              </a:p>
              <a:p>
                <a:r>
                  <a:rPr lang="en-US" sz="600" dirty="0" err="1"/>
                  <a:t>brooklyn_drill</a:t>
                </a:r>
                <a:endParaRPr lang="en-US" sz="600" dirty="0"/>
              </a:p>
              <a:p>
                <a:r>
                  <a:rPr lang="en-US" sz="600" dirty="0" err="1"/>
                  <a:t>brostep</a:t>
                </a:r>
                <a:endParaRPr lang="en-US" sz="600" dirty="0"/>
              </a:p>
              <a:p>
                <a:r>
                  <a:rPr lang="en-US" sz="600" dirty="0" err="1"/>
                  <a:t>bubblegum_dance</a:t>
                </a:r>
                <a:endParaRPr lang="en-US" sz="600" dirty="0"/>
              </a:p>
              <a:p>
                <a:r>
                  <a:rPr lang="en-US" sz="600" dirty="0" err="1"/>
                  <a:t>cali_rap</a:t>
                </a:r>
                <a:endParaRPr lang="en-US" sz="600" dirty="0"/>
              </a:p>
              <a:p>
                <a:endParaRPr lang="en-US" sz="6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631D29-7512-D87F-341D-9562D69895B8}"/>
                  </a:ext>
                </a:extLst>
              </p:cNvPr>
              <p:cNvSpPr txBox="1"/>
              <p:nvPr/>
            </p:nvSpPr>
            <p:spPr>
              <a:xfrm>
                <a:off x="4311830" y="1597874"/>
                <a:ext cx="1225943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canadian_old_school_hip_hop</a:t>
                </a:r>
                <a:endParaRPr lang="en-US" sz="600" dirty="0"/>
              </a:p>
              <a:p>
                <a:r>
                  <a:rPr lang="en-US" sz="600" dirty="0" err="1"/>
                  <a:t>canadian_pop</a:t>
                </a:r>
                <a:endParaRPr lang="en-US" sz="600" dirty="0"/>
              </a:p>
              <a:p>
                <a:r>
                  <a:rPr lang="en-US" sz="600" dirty="0" err="1"/>
                  <a:t>canadian_pop_punk</a:t>
                </a:r>
                <a:endParaRPr lang="en-US" sz="600" dirty="0"/>
              </a:p>
              <a:p>
                <a:r>
                  <a:rPr lang="en-US" sz="600" dirty="0" err="1"/>
                  <a:t>canadian_punk</a:t>
                </a:r>
                <a:endParaRPr lang="en-US" sz="600" dirty="0"/>
              </a:p>
              <a:p>
                <a:r>
                  <a:rPr lang="en-US" sz="600" dirty="0" err="1"/>
                  <a:t>canadian_rock</a:t>
                </a:r>
                <a:endParaRPr lang="en-US" sz="600" dirty="0"/>
              </a:p>
              <a:p>
                <a:r>
                  <a:rPr lang="en-US" sz="600" dirty="0" err="1"/>
                  <a:t>canadian_singer_songwriter</a:t>
                </a:r>
                <a:endParaRPr lang="en-US" sz="600" dirty="0"/>
              </a:p>
              <a:p>
                <a:r>
                  <a:rPr lang="en-US" sz="600" dirty="0" err="1"/>
                  <a:t>canadian_trap</a:t>
                </a:r>
                <a:endParaRPr lang="en-US" sz="600" dirty="0"/>
              </a:p>
              <a:p>
                <a:r>
                  <a:rPr lang="en-US" sz="600" dirty="0" err="1"/>
                  <a:t>candy_pop</a:t>
                </a:r>
                <a:endParaRPr lang="en-US" sz="600" dirty="0"/>
              </a:p>
              <a:p>
                <a:r>
                  <a:rPr lang="en-US" sz="600" dirty="0"/>
                  <a:t>cartoon</a:t>
                </a:r>
              </a:p>
              <a:p>
                <a:r>
                  <a:rPr lang="en-US" sz="600" dirty="0" err="1"/>
                  <a:t>ccm</a:t>
                </a:r>
                <a:endParaRPr lang="en-US" sz="600" dirty="0"/>
              </a:p>
              <a:p>
                <a:r>
                  <a:rPr lang="en-US" sz="600" dirty="0" err="1"/>
                  <a:t>celtic</a:t>
                </a:r>
                <a:endParaRPr lang="en-US" sz="600" dirty="0"/>
              </a:p>
              <a:p>
                <a:r>
                  <a:rPr lang="en-US" sz="600" dirty="0" err="1"/>
                  <a:t>celtic_rock</a:t>
                </a:r>
                <a:endParaRPr lang="en-US" sz="600" dirty="0"/>
              </a:p>
              <a:p>
                <a:r>
                  <a:rPr lang="en-US" sz="600" dirty="0" err="1"/>
                  <a:t>chamber_pop</a:t>
                </a:r>
                <a:endParaRPr lang="en-US" sz="600" dirty="0"/>
              </a:p>
              <a:p>
                <a:r>
                  <a:rPr lang="en-US" sz="600" dirty="0" err="1"/>
                  <a:t>chicago_bop</a:t>
                </a:r>
                <a:endParaRPr lang="en-US" sz="600" dirty="0"/>
              </a:p>
              <a:p>
                <a:r>
                  <a:rPr lang="en-US" sz="600" dirty="0" err="1"/>
                  <a:t>chicago_drill</a:t>
                </a:r>
                <a:endParaRPr lang="en-US" sz="600" dirty="0"/>
              </a:p>
              <a:p>
                <a:r>
                  <a:rPr lang="en-US" sz="600" dirty="0" err="1"/>
                  <a:t>chicago_indie</a:t>
                </a:r>
                <a:endParaRPr lang="en-US" sz="600" dirty="0"/>
              </a:p>
              <a:p>
                <a:r>
                  <a:rPr lang="en-US" sz="600" dirty="0" err="1"/>
                  <a:t>chicago_rap</a:t>
                </a:r>
                <a:endParaRPr lang="en-US" sz="600" dirty="0"/>
              </a:p>
              <a:p>
                <a:r>
                  <a:rPr lang="en-US" sz="600" dirty="0" err="1"/>
                  <a:t>chicano_rap</a:t>
                </a:r>
                <a:endParaRPr lang="en-US" sz="600" dirty="0"/>
              </a:p>
              <a:p>
                <a:r>
                  <a:rPr lang="en-US" sz="600" dirty="0" err="1"/>
                  <a:t>children's_music</a:t>
                </a:r>
                <a:endParaRPr lang="en-US" sz="600" dirty="0"/>
              </a:p>
              <a:p>
                <a:r>
                  <a:rPr lang="en-US" sz="600" dirty="0" err="1"/>
                  <a:t>chopped_and_screwed</a:t>
                </a:r>
                <a:endParaRPr lang="en-US" sz="600" dirty="0"/>
              </a:p>
              <a:p>
                <a:r>
                  <a:rPr lang="en-US" sz="600" dirty="0" err="1"/>
                  <a:t>christian_alternative_rock</a:t>
                </a:r>
                <a:endParaRPr lang="en-US" sz="600" dirty="0"/>
              </a:p>
              <a:p>
                <a:r>
                  <a:rPr lang="en-US" sz="600" dirty="0" err="1"/>
                  <a:t>christian_indie</a:t>
                </a:r>
                <a:endParaRPr lang="en-US" sz="600" dirty="0"/>
              </a:p>
              <a:p>
                <a:r>
                  <a:rPr lang="en-US" sz="600" dirty="0" err="1"/>
                  <a:t>christian_music</a:t>
                </a:r>
                <a:endParaRPr lang="en-US" sz="600" dirty="0"/>
              </a:p>
              <a:p>
                <a:r>
                  <a:rPr lang="en-US" sz="600" dirty="0" err="1"/>
                  <a:t>christian_rock</a:t>
                </a:r>
                <a:endParaRPr lang="en-US" sz="600" dirty="0"/>
              </a:p>
              <a:p>
                <a:r>
                  <a:rPr lang="en-US" sz="600" dirty="0"/>
                  <a:t>chutney</a:t>
                </a:r>
              </a:p>
              <a:p>
                <a:r>
                  <a:rPr lang="en-US" sz="600" dirty="0" err="1"/>
                  <a:t>classic_bhangra</a:t>
                </a:r>
                <a:endParaRPr lang="en-US" sz="600" dirty="0"/>
              </a:p>
              <a:p>
                <a:r>
                  <a:rPr lang="en-US" sz="600" dirty="0" err="1"/>
                  <a:t>classic_dubstep</a:t>
                </a:r>
                <a:endParaRPr lang="en-US" sz="600" dirty="0"/>
              </a:p>
              <a:p>
                <a:r>
                  <a:rPr lang="en-US" sz="600" dirty="0" err="1"/>
                  <a:t>classic_girl_group</a:t>
                </a:r>
                <a:endParaRPr lang="en-US" sz="600" dirty="0"/>
              </a:p>
              <a:p>
                <a:r>
                  <a:rPr lang="en-US" sz="600" dirty="0" err="1"/>
                  <a:t>classic_rock</a:t>
                </a:r>
                <a:endParaRPr lang="en-US" sz="600" dirty="0"/>
              </a:p>
              <a:p>
                <a:r>
                  <a:rPr lang="en-US" sz="600" dirty="0" err="1"/>
                  <a:t>clean_comedy</a:t>
                </a:r>
                <a:endParaRPr lang="en-US" sz="600" dirty="0"/>
              </a:p>
              <a:p>
                <a:endParaRPr lang="en-US" sz="600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DCA6D2-BD82-4E04-5E3E-FC90A33EB258}"/>
                </a:ext>
              </a:extLst>
            </p:cNvPr>
            <p:cNvSpPr/>
            <p:nvPr/>
          </p:nvSpPr>
          <p:spPr>
            <a:xfrm>
              <a:off x="2516780" y="1597872"/>
              <a:ext cx="3020993" cy="2892911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EB380B-02A7-6BAC-EE51-92FFF05FAB9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93445" y="1081465"/>
            <a:ext cx="239517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C6BAD1-8D56-6C10-3E2D-1BC5040D7499}"/>
              </a:ext>
            </a:extLst>
          </p:cNvPr>
          <p:cNvSpPr txBox="1"/>
          <p:nvPr/>
        </p:nvSpPr>
        <p:spPr>
          <a:xfrm>
            <a:off x="4052953" y="1668300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 algn="ctr">
              <a:buNone/>
            </a:pPr>
            <a:r>
              <a:rPr lang="en-US" b="1" dirty="0">
                <a:latin typeface="Nunito" pitchFamily="2" charset="77"/>
              </a:rPr>
              <a:t>13 audio 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A1E46-738E-A241-60BB-82EFE51234BA}"/>
              </a:ext>
            </a:extLst>
          </p:cNvPr>
          <p:cNvSpPr txBox="1"/>
          <p:nvPr/>
        </p:nvSpPr>
        <p:spPr>
          <a:xfrm>
            <a:off x="6769694" y="1656541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>
              <a:buNone/>
            </a:pPr>
            <a:r>
              <a:rPr lang="en-US" b="1" dirty="0">
                <a:latin typeface="Nunito" pitchFamily="2" charset="77"/>
              </a:rPr>
              <a:t>437 genres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10DC5-E2E8-F099-E0A0-BEAF14FE7A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33"/>
          <a:stretch/>
        </p:blipFill>
        <p:spPr>
          <a:xfrm>
            <a:off x="109189" y="1586699"/>
            <a:ext cx="2961058" cy="343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FB92AC-A7FA-5A82-9B39-BC4DE10AF78C}"/>
              </a:ext>
            </a:extLst>
          </p:cNvPr>
          <p:cNvSpPr/>
          <p:nvPr/>
        </p:nvSpPr>
        <p:spPr>
          <a:xfrm>
            <a:off x="509954" y="712177"/>
            <a:ext cx="791308" cy="7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62261-5BB9-5AFD-7865-474821724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74" y="60581"/>
            <a:ext cx="3710652" cy="999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/>
              <a:t>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8E268-BFF5-E89A-BE59-D265DEC72012}"/>
              </a:ext>
            </a:extLst>
          </p:cNvPr>
          <p:cNvSpPr txBox="1"/>
          <p:nvPr/>
        </p:nvSpPr>
        <p:spPr>
          <a:xfrm>
            <a:off x="1436847" y="896799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>
              <a:buNone/>
            </a:pPr>
            <a:r>
              <a:rPr lang="en-US" sz="1800" b="1" dirty="0">
                <a:latin typeface="Nunito" pitchFamily="2" charset="77"/>
              </a:rPr>
              <a:t>Web Scraping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62590-EED4-8F10-2180-10E7E3B371F7}"/>
              </a:ext>
            </a:extLst>
          </p:cNvPr>
          <p:cNvSpPr txBox="1"/>
          <p:nvPr/>
        </p:nvSpPr>
        <p:spPr>
          <a:xfrm>
            <a:off x="5554298" y="89679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6050" indent="0">
              <a:buNone/>
            </a:pPr>
            <a:r>
              <a:rPr lang="en-US" sz="1800" b="1" dirty="0">
                <a:latin typeface="Nunito" pitchFamily="2" charset="77"/>
              </a:rPr>
              <a:t>Spotify Web API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978E6733-31D1-CD1D-AE71-96E61E0D1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4" y="545458"/>
            <a:ext cx="1214804" cy="736244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24DB0D-EA6D-5211-511F-4478CD2C6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33"/>
          <a:stretch/>
        </p:blipFill>
        <p:spPr>
          <a:xfrm>
            <a:off x="109189" y="1586699"/>
            <a:ext cx="2961058" cy="3430428"/>
          </a:xfrm>
          <a:prstGeom prst="rect">
            <a:avLst/>
          </a:prstGeom>
        </p:spPr>
      </p:pic>
      <p:pic>
        <p:nvPicPr>
          <p:cNvPr id="1028" name="Picture 4" descr="Spotify Inspired Events - Spotlight Studio">
            <a:extLst>
              <a:ext uri="{FF2B5EF4-FFF2-40B4-BE49-F238E27FC236}">
                <a16:creationId xmlns:a16="http://schemas.microsoft.com/office/drawing/2014/main" id="{C400E21D-042F-6430-A719-7D2DC43C2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68" y="435561"/>
            <a:ext cx="984419" cy="98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EB380B-02A7-6BAC-EE51-92FFF05FAB9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93445" y="1081465"/>
            <a:ext cx="239517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E32C94-EF8F-50F6-CB06-FFC349F39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965" y="3543552"/>
            <a:ext cx="4548130" cy="1241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1AB39-4FE6-D4A8-86EF-3865F45866F4}"/>
              </a:ext>
            </a:extLst>
          </p:cNvPr>
          <p:cNvSpPr txBox="1"/>
          <p:nvPr/>
        </p:nvSpPr>
        <p:spPr>
          <a:xfrm>
            <a:off x="4737193" y="1994183"/>
            <a:ext cx="3071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Nunito" pitchFamily="2" charset="77"/>
              </a:rPr>
              <a:t>July 7, 1997 – Oct 15,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Nunito" pitchFamily="2" charset="77"/>
              </a:rPr>
              <a:t>2,267 unique songs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Nunit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Nunito" pitchFamily="2" charset="77"/>
              </a:rPr>
              <a:t>31,275 chart entries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7E293-A5F1-78C9-BB31-92739A540F7F}"/>
              </a:ext>
            </a:extLst>
          </p:cNvPr>
          <p:cNvSpPr/>
          <p:nvPr/>
        </p:nvSpPr>
        <p:spPr>
          <a:xfrm>
            <a:off x="4672830" y="1922957"/>
            <a:ext cx="3200400" cy="121967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3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9F3D-9328-9959-DFBC-882B477D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64" y="112200"/>
            <a:ext cx="4219471" cy="999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Transforming</a:t>
            </a:r>
            <a:r>
              <a:rPr lang="en-US" dirty="0"/>
              <a:t>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EB60B-CFA9-9ABF-85B5-14CC1B02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871" y="696055"/>
            <a:ext cx="7612687" cy="751139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1400" dirty="0">
                <a:latin typeface="+mj-lt"/>
              </a:rPr>
              <a:t>As in most cases, once the data was extracted from the Spotify API and scraped from top40charts.com we had to clean it up in order to make it usable for our purposes.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3F3BC-F733-3B51-E6AA-949925550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407" y="2724443"/>
            <a:ext cx="3029179" cy="46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3D16E-D3F5-A206-872D-D1CC1F3E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406" y="3489283"/>
            <a:ext cx="3029179" cy="533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B697F-B589-CFBC-06D9-98C770B8D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08" y="4321446"/>
            <a:ext cx="3029179" cy="70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A10BD0-BF0E-4865-C28D-4DB2FE175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405" y="1389930"/>
            <a:ext cx="3029179" cy="11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99D5-996D-2BFA-C143-62DB01C3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229" y="36871"/>
            <a:ext cx="4713542" cy="78903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Loading</a:t>
            </a:r>
            <a:r>
              <a:rPr lang="en-US" dirty="0"/>
              <a:t> the Data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44ED9-7452-1A21-D1A2-4A963010D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0561" y="825910"/>
            <a:ext cx="7030500" cy="37890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Created S3 storage for the results of web scrape, API Calls, and final data.</a:t>
            </a:r>
          </a:p>
          <a:p>
            <a:pPr lvl="1"/>
            <a:r>
              <a:rPr lang="en-US" dirty="0"/>
              <a:t>AWS CLI with Keys</a:t>
            </a:r>
          </a:p>
          <a:p>
            <a:pPr lvl="1"/>
            <a:r>
              <a:rPr lang="en-US" dirty="0"/>
              <a:t>Distributed Keys to Team</a:t>
            </a:r>
          </a:p>
          <a:p>
            <a:pPr lvl="1"/>
            <a:r>
              <a:rPr lang="en-US" dirty="0"/>
              <a:t>Access with Keys and Set Permissions</a:t>
            </a:r>
          </a:p>
          <a:p>
            <a:pPr lvl="1"/>
            <a:endParaRPr lang="en-US" dirty="0"/>
          </a:p>
          <a:p>
            <a:r>
              <a:rPr lang="en-US" dirty="0"/>
              <a:t>Pipeline from </a:t>
            </a:r>
            <a:r>
              <a:rPr lang="en-US" dirty="0" err="1"/>
              <a:t>Jupyter</a:t>
            </a:r>
            <a:r>
              <a:rPr lang="en-US" dirty="0"/>
              <a:t> Notebook to S3</a:t>
            </a:r>
          </a:p>
          <a:p>
            <a:pPr lvl="1"/>
            <a:r>
              <a:rPr lang="en-US" dirty="0"/>
              <a:t>Learned AWS Architecture </a:t>
            </a:r>
          </a:p>
          <a:p>
            <a:pPr lvl="1"/>
            <a:r>
              <a:rPr lang="en-US" dirty="0"/>
              <a:t>Originally used </a:t>
            </a:r>
            <a:r>
              <a:rPr lang="en-US" dirty="0" err="1"/>
              <a:t>Pyspark</a:t>
            </a:r>
            <a:r>
              <a:rPr lang="en-US" dirty="0"/>
              <a:t> Example from </a:t>
            </a:r>
            <a:r>
              <a:rPr lang="en-US" dirty="0" err="1"/>
              <a:t>Colab</a:t>
            </a:r>
            <a:r>
              <a:rPr lang="en-US" dirty="0"/>
              <a:t> but Converted to Python</a:t>
            </a:r>
          </a:p>
          <a:p>
            <a:pPr lvl="1"/>
            <a:r>
              <a:rPr lang="en-US" dirty="0"/>
              <a:t>Wrote List / Read / Write Script</a:t>
            </a:r>
          </a:p>
          <a:p>
            <a:pPr lvl="1"/>
            <a:r>
              <a:rPr lang="en-US" dirty="0"/>
              <a:t>No Direct Access to S3 GUI Required</a:t>
            </a:r>
          </a:p>
          <a:p>
            <a:pPr lvl="1"/>
            <a:r>
              <a:rPr lang="en-US" dirty="0"/>
              <a:t>Moved </a:t>
            </a:r>
            <a:r>
              <a:rPr lang="en-US" dirty="0" err="1"/>
              <a:t>DataFrames</a:t>
            </a:r>
            <a:r>
              <a:rPr lang="en-US" dirty="0"/>
              <a:t> Back and Forth to S3</a:t>
            </a:r>
          </a:p>
          <a:p>
            <a:pPr lvl="1"/>
            <a:r>
              <a:rPr lang="en-US" dirty="0"/>
              <a:t>Wrote </a:t>
            </a:r>
            <a:r>
              <a:rPr lang="en-US" dirty="0" err="1"/>
              <a:t>DataFrames</a:t>
            </a:r>
            <a:r>
              <a:rPr lang="en-US" dirty="0"/>
              <a:t> into S3 as CSVs</a:t>
            </a:r>
          </a:p>
          <a:p>
            <a:pPr lvl="1"/>
            <a:r>
              <a:rPr lang="en-US" dirty="0"/>
              <a:t>Read CSVs from S3 into </a:t>
            </a:r>
            <a:r>
              <a:rPr lang="en-US" dirty="0" err="1"/>
              <a:t>Jupyter</a:t>
            </a:r>
            <a:r>
              <a:rPr lang="en-US" dirty="0"/>
              <a:t> as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r>
              <a:rPr lang="en-US" dirty="0"/>
              <a:t>List Would Allow to See All CSVs in S3 Directory</a:t>
            </a:r>
          </a:p>
          <a:p>
            <a:pPr lvl="1"/>
            <a:r>
              <a:rPr lang="en-US" dirty="0"/>
              <a:t>Integrated into the Rest of Script</a:t>
            </a:r>
          </a:p>
          <a:p>
            <a:pPr lvl="1"/>
            <a:r>
              <a:rPr lang="en-US" dirty="0"/>
              <a:t>Utilized Libraries not Taught in Class</a:t>
            </a:r>
          </a:p>
          <a:p>
            <a:pPr lvl="1"/>
            <a:r>
              <a:rPr lang="en-US" dirty="0"/>
              <a:t>Customizable Naming</a:t>
            </a:r>
          </a:p>
          <a:p>
            <a:pPr marL="615950" lvl="1" indent="0">
              <a:buNone/>
            </a:pPr>
            <a:endParaRPr lang="en-US" dirty="0"/>
          </a:p>
          <a:p>
            <a:r>
              <a:rPr lang="en-US" dirty="0"/>
              <a:t>AWS S3 to AWS RDS Postgres</a:t>
            </a:r>
          </a:p>
          <a:p>
            <a:pPr lvl="1"/>
            <a:r>
              <a:rPr lang="en-US" dirty="0"/>
              <a:t>Utilized AWS GLUE to Create Pipeline from S3 to RDS but Could Not Make RDS Public</a:t>
            </a:r>
          </a:p>
          <a:p>
            <a:pPr lvl="2"/>
            <a:r>
              <a:rPr lang="en-US" dirty="0"/>
              <a:t>Abandoned Idea as Not Convenient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38C94-8C08-17A7-6529-20E2BF242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651" y="4263465"/>
            <a:ext cx="1782349" cy="88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1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B783D-D583-9924-2F4A-BBE3DF24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E1156-93F2-A299-BDBC-C116557C4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4" y="2943909"/>
            <a:ext cx="3373359" cy="1601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099997-E1E6-4001-9DF9-6C22B242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" y="1472673"/>
            <a:ext cx="3447303" cy="1362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88FFF3-ED56-FBE9-A178-D380C44E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897" y="2796601"/>
            <a:ext cx="2770321" cy="1735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77CDFB-9145-2F02-6F90-ABBD4687B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305" y="2153680"/>
            <a:ext cx="2755036" cy="2623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D247C-983D-DDFD-5C94-6BDC37786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419" y="288462"/>
            <a:ext cx="2417645" cy="173504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23652F-91C1-8EEA-AC7D-959E88FAFACE}"/>
              </a:ext>
            </a:extLst>
          </p:cNvPr>
          <p:cNvSpPr/>
          <p:nvPr/>
        </p:nvSpPr>
        <p:spPr>
          <a:xfrm>
            <a:off x="3471083" y="1907987"/>
            <a:ext cx="594336" cy="115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C10A32-930F-4855-D78C-1555BB228444}"/>
              </a:ext>
            </a:extLst>
          </p:cNvPr>
          <p:cNvSpPr/>
          <p:nvPr/>
        </p:nvSpPr>
        <p:spPr>
          <a:xfrm rot="8823308">
            <a:off x="2640626" y="2554528"/>
            <a:ext cx="1819113" cy="171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5F2B252-5A68-ED97-AD9F-374B32A4C59E}"/>
              </a:ext>
            </a:extLst>
          </p:cNvPr>
          <p:cNvSpPr/>
          <p:nvPr/>
        </p:nvSpPr>
        <p:spPr>
          <a:xfrm>
            <a:off x="2055521" y="4610376"/>
            <a:ext cx="4083955" cy="193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42551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1175</Words>
  <Application>Microsoft Office PowerPoint</Application>
  <PresentationFormat>On-screen Show (16:9)</PresentationFormat>
  <Paragraphs>286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Maven Pro</vt:lpstr>
      <vt:lpstr>Nunito</vt:lpstr>
      <vt:lpstr>Momentum</vt:lpstr>
      <vt:lpstr>1_Momentum</vt:lpstr>
      <vt:lpstr>Team II Project</vt:lpstr>
      <vt:lpstr>Synopsis </vt:lpstr>
      <vt:lpstr>Technologies Utilized </vt:lpstr>
      <vt:lpstr>Software Flowchart </vt:lpstr>
      <vt:lpstr>Extracting the Data</vt:lpstr>
      <vt:lpstr>Extracting the Data</vt:lpstr>
      <vt:lpstr>Transforming the Data</vt:lpstr>
      <vt:lpstr>Loading the Data Pipeline</vt:lpstr>
      <vt:lpstr>Pipeline</vt:lpstr>
      <vt:lpstr>An Initial Dive into the Data:  </vt:lpstr>
      <vt:lpstr>Top Artists by Genre</vt:lpstr>
      <vt:lpstr>Chart Toppers!</vt:lpstr>
      <vt:lpstr>A Deeper Dive into Audio Features  </vt:lpstr>
      <vt:lpstr>Trends within Audio Features</vt:lpstr>
      <vt:lpstr>Trends within Audio Features</vt:lpstr>
      <vt:lpstr>Audio Features in Top 3 Songs  </vt:lpstr>
      <vt:lpstr>Audio Features in Top 3 Songs  </vt:lpstr>
      <vt:lpstr>ML Model: k-means clustering</vt:lpstr>
      <vt:lpstr>ML Model: k-means clustering</vt:lpstr>
      <vt:lpstr>Audio features (sometimes) define clusters, genres never do</vt:lpstr>
      <vt:lpstr>Can we actually distinguish between genres by their audio features?</vt:lpstr>
      <vt:lpstr>Can we actually distinguish between genres by their audio features?</vt:lpstr>
      <vt:lpstr>Can we actually distinguish between genres by their audio features?</vt:lpstr>
      <vt:lpstr>Where improvements can be made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II Project</dc:title>
  <dc:creator>RF Engineer</dc:creator>
  <cp:lastModifiedBy>Andrew Chavez</cp:lastModifiedBy>
  <cp:revision>59</cp:revision>
  <dcterms:modified xsi:type="dcterms:W3CDTF">2022-11-03T03:22:44Z</dcterms:modified>
</cp:coreProperties>
</file>